
<file path=[Content_Types].xml><?xml version="1.0" encoding="utf-8"?>
<Types xmlns="http://schemas.openxmlformats.org/package/2006/content-types">
  <Default Extension="xml" ContentType="application/xml"/>
  <Default Extension="xlsx" ContentType="application/vnd.openxmlformats-officedocument.spreadsheetml.sheet"/>
  <Default Extension="tmp" ContentType="image/png"/>
  <Default Extension="png" ContentType="image/png"/>
  <Default Extension="emf" ContentType="image/x-em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9" r:id="rId1"/>
  </p:sldMasterIdLst>
  <p:notesMasterIdLst>
    <p:notesMasterId r:id="rId4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6" r:id="rId10"/>
    <p:sldId id="299" r:id="rId11"/>
    <p:sldId id="263" r:id="rId12"/>
    <p:sldId id="274" r:id="rId13"/>
    <p:sldId id="275" r:id="rId14"/>
    <p:sldId id="273" r:id="rId15"/>
    <p:sldId id="298" r:id="rId16"/>
    <p:sldId id="267" r:id="rId17"/>
    <p:sldId id="290" r:id="rId18"/>
    <p:sldId id="268" r:id="rId19"/>
    <p:sldId id="294" r:id="rId20"/>
    <p:sldId id="270" r:id="rId21"/>
    <p:sldId id="272" r:id="rId22"/>
    <p:sldId id="277" r:id="rId23"/>
    <p:sldId id="276" r:id="rId24"/>
    <p:sldId id="280" r:id="rId25"/>
    <p:sldId id="278" r:id="rId26"/>
    <p:sldId id="279" r:id="rId27"/>
    <p:sldId id="282" r:id="rId28"/>
    <p:sldId id="283" r:id="rId29"/>
    <p:sldId id="293" r:id="rId30"/>
    <p:sldId id="295" r:id="rId31"/>
    <p:sldId id="288" r:id="rId32"/>
    <p:sldId id="289" r:id="rId33"/>
    <p:sldId id="291" r:id="rId34"/>
    <p:sldId id="269" r:id="rId35"/>
    <p:sldId id="271" r:id="rId36"/>
    <p:sldId id="284" r:id="rId37"/>
    <p:sldId id="285" r:id="rId38"/>
    <p:sldId id="286" r:id="rId39"/>
    <p:sldId id="287" r:id="rId4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075B4A9-8FFD-4C1E-9B47-82682728FB88}" v="56" dt="2019-04-30T07:06:05.17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368" autoAdjust="0"/>
    <p:restoredTop sz="94668"/>
  </p:normalViewPr>
  <p:slideViewPr>
    <p:cSldViewPr snapToGrid="0">
      <p:cViewPr>
        <p:scale>
          <a:sx n="124" d="100"/>
          <a:sy n="124" d="100"/>
        </p:scale>
        <p:origin x="3000" y="520"/>
      </p:cViewPr>
      <p:guideLst>
        <p:guide orient="horz" pos="2160"/>
        <p:guide pos="2880"/>
      </p:guideLst>
    </p:cSldViewPr>
  </p:slideViewPr>
  <p:notesTextViewPr>
    <p:cViewPr>
      <p:scale>
        <a:sx n="125" d="100"/>
        <a:sy n="1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microsoft.com/office/2015/10/relationships/revisionInfo" Target="revisionInfo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notesMaster" Target="notesMasters/notesMaster1.xml"/><Relationship Id="rId42" Type="http://schemas.openxmlformats.org/officeDocument/2006/relationships/presProps" Target="presProps.xml"/><Relationship Id="rId43" Type="http://schemas.openxmlformats.org/officeDocument/2006/relationships/viewProps" Target="viewProps.xml"/><Relationship Id="rId44" Type="http://schemas.openxmlformats.org/officeDocument/2006/relationships/theme" Target="theme/theme1.xml"/><Relationship Id="rId45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package" Target="../embeddings/Microsoft_Excel_______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ja-JP" sz="2400"/>
              <a:t>クラウドサービスの利用状況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ja-JP"/>
        </a:p>
      </c:txPr>
    </c:title>
    <c:autoTitleDeleted val="0"/>
    <c:plotArea>
      <c:layout>
        <c:manualLayout>
          <c:layoutTarget val="inner"/>
          <c:xMode val="edge"/>
          <c:yMode val="edge"/>
          <c:x val="0.169587156614239"/>
          <c:y val="0.116609529500102"/>
          <c:w val="0.7716521274086"/>
          <c:h val="0.551658204003173"/>
        </c:manualLayout>
      </c:layout>
      <c:barChart>
        <c:barDir val="bar"/>
        <c:grouping val="percentStacked"/>
        <c:varyColors val="0"/>
        <c:ser>
          <c:idx val="0"/>
          <c:order val="0"/>
          <c:tx>
            <c:strRef>
              <c:f>Sheet1!$B$4</c:f>
              <c:strCache>
                <c:ptCount val="1"/>
                <c:pt idx="0">
                  <c:v>全社的に利用している</c:v>
                </c:pt>
              </c:strCache>
            </c:strRef>
          </c:tx>
          <c:spPr>
            <a:solidFill>
              <a:schemeClr val="accent1"/>
            </a:solidFill>
            <a:ln w="50800">
              <a:solidFill>
                <a:srgbClr val="FF0000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ja-JP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Sheet1!$A$5:$A$9</c:f>
              <c:strCache>
                <c:ptCount val="5"/>
                <c:pt idx="0">
                  <c:v>2017年</c:v>
                </c:pt>
                <c:pt idx="1">
                  <c:v>2016年</c:v>
                </c:pt>
                <c:pt idx="2">
                  <c:v>2015年</c:v>
                </c:pt>
                <c:pt idx="3">
                  <c:v>2014年</c:v>
                </c:pt>
                <c:pt idx="4">
                  <c:v>2013年</c:v>
                </c:pt>
              </c:strCache>
            </c:strRef>
          </c:cat>
          <c:val>
            <c:numRef>
              <c:f>Sheet1!$B$5:$B$9</c:f>
              <c:numCache>
                <c:formatCode>0.0_ </c:formatCode>
                <c:ptCount val="5"/>
                <c:pt idx="0">
                  <c:v>29.4</c:v>
                </c:pt>
                <c:pt idx="1">
                  <c:v>24.4</c:v>
                </c:pt>
                <c:pt idx="2">
                  <c:v>22.8</c:v>
                </c:pt>
                <c:pt idx="3">
                  <c:v>20.7</c:v>
                </c:pt>
                <c:pt idx="4">
                  <c:v>15.0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FC31-4C35-BFF6-23C0B3BA8733}"/>
            </c:ext>
          </c:extLst>
        </c:ser>
        <c:ser>
          <c:idx val="1"/>
          <c:order val="1"/>
          <c:tx>
            <c:strRef>
              <c:f>Sheet1!$C$4</c:f>
              <c:strCache>
                <c:ptCount val="1"/>
                <c:pt idx="0">
                  <c:v>一部の事業所又は部門で利用している</c:v>
                </c:pt>
              </c:strCache>
            </c:strRef>
          </c:tx>
          <c:spPr>
            <a:solidFill>
              <a:schemeClr val="accent2"/>
            </a:solidFill>
            <a:ln w="47625" cap="flat">
              <a:solidFill>
                <a:srgbClr val="FF0000"/>
              </a:solidFill>
              <a:prstDash val="solid"/>
              <a:miter lim="800000"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ja-JP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Sheet1!$A$5:$A$9</c:f>
              <c:strCache>
                <c:ptCount val="5"/>
                <c:pt idx="0">
                  <c:v>2017年</c:v>
                </c:pt>
                <c:pt idx="1">
                  <c:v>2016年</c:v>
                </c:pt>
                <c:pt idx="2">
                  <c:v>2015年</c:v>
                </c:pt>
                <c:pt idx="3">
                  <c:v>2014年</c:v>
                </c:pt>
                <c:pt idx="4">
                  <c:v>2013年</c:v>
                </c:pt>
              </c:strCache>
            </c:strRef>
          </c:cat>
          <c:val>
            <c:numRef>
              <c:f>Sheet1!$C$5:$C$9</c:f>
              <c:numCache>
                <c:formatCode>0.0_ </c:formatCode>
                <c:ptCount val="5"/>
                <c:pt idx="0">
                  <c:v>27.5</c:v>
                </c:pt>
                <c:pt idx="1">
                  <c:v>22.5</c:v>
                </c:pt>
                <c:pt idx="2">
                  <c:v>21.7</c:v>
                </c:pt>
                <c:pt idx="3">
                  <c:v>18.0</c:v>
                </c:pt>
                <c:pt idx="4">
                  <c:v>18.0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FC31-4C35-BFF6-23C0B3BA8733}"/>
            </c:ext>
          </c:extLst>
        </c:ser>
        <c:ser>
          <c:idx val="2"/>
          <c:order val="2"/>
          <c:tx>
            <c:strRef>
              <c:f>Sheet1!$D$4</c:f>
              <c:strCache>
                <c:ptCount val="1"/>
                <c:pt idx="0">
                  <c:v>利用していないが、今後利用する予定がある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ja-JP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Sheet1!$A$5:$A$9</c:f>
              <c:strCache>
                <c:ptCount val="5"/>
                <c:pt idx="0">
                  <c:v>2017年</c:v>
                </c:pt>
                <c:pt idx="1">
                  <c:v>2016年</c:v>
                </c:pt>
                <c:pt idx="2">
                  <c:v>2015年</c:v>
                </c:pt>
                <c:pt idx="3">
                  <c:v>2014年</c:v>
                </c:pt>
                <c:pt idx="4">
                  <c:v>2013年</c:v>
                </c:pt>
              </c:strCache>
            </c:strRef>
          </c:cat>
          <c:val>
            <c:numRef>
              <c:f>Sheet1!$D$5:$D$9</c:f>
              <c:numCache>
                <c:formatCode>0.0_ </c:formatCode>
                <c:ptCount val="5"/>
                <c:pt idx="0">
                  <c:v>13.4</c:v>
                </c:pt>
                <c:pt idx="1">
                  <c:v>14.5</c:v>
                </c:pt>
                <c:pt idx="2">
                  <c:v>15.0</c:v>
                </c:pt>
                <c:pt idx="3">
                  <c:v>15.9</c:v>
                </c:pt>
                <c:pt idx="4">
                  <c:v>17.5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FC31-4C35-BFF6-23C0B3BA8733}"/>
            </c:ext>
          </c:extLst>
        </c:ser>
        <c:ser>
          <c:idx val="3"/>
          <c:order val="3"/>
          <c:tx>
            <c:strRef>
              <c:f>Sheet1!$E$4</c:f>
              <c:strCache>
                <c:ptCount val="1"/>
                <c:pt idx="0">
                  <c:v>利用していないし、今後も利用する予定もない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ja-JP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Sheet1!$A$5:$A$9</c:f>
              <c:strCache>
                <c:ptCount val="5"/>
                <c:pt idx="0">
                  <c:v>2017年</c:v>
                </c:pt>
                <c:pt idx="1">
                  <c:v>2016年</c:v>
                </c:pt>
                <c:pt idx="2">
                  <c:v>2015年</c:v>
                </c:pt>
                <c:pt idx="3">
                  <c:v>2014年</c:v>
                </c:pt>
                <c:pt idx="4">
                  <c:v>2013年</c:v>
                </c:pt>
              </c:strCache>
            </c:strRef>
          </c:cat>
          <c:val>
            <c:numRef>
              <c:f>Sheet1!$E$5:$E$9</c:f>
              <c:numCache>
                <c:formatCode>0.0_ </c:formatCode>
                <c:ptCount val="5"/>
                <c:pt idx="0">
                  <c:v>22.1</c:v>
                </c:pt>
                <c:pt idx="1">
                  <c:v>29.3</c:v>
                </c:pt>
                <c:pt idx="2">
                  <c:v>30.0</c:v>
                </c:pt>
                <c:pt idx="3">
                  <c:v>32.2</c:v>
                </c:pt>
                <c:pt idx="4">
                  <c:v>34.4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3-FC31-4C35-BFF6-23C0B3BA8733}"/>
            </c:ext>
          </c:extLst>
        </c:ser>
        <c:ser>
          <c:idx val="4"/>
          <c:order val="4"/>
          <c:tx>
            <c:strRef>
              <c:f>Sheet1!$F$4</c:f>
              <c:strCache>
                <c:ptCount val="1"/>
                <c:pt idx="0">
                  <c:v>クラウドサービスについてよく分からない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ja-JP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Sheet1!$A$5:$A$9</c:f>
              <c:strCache>
                <c:ptCount val="5"/>
                <c:pt idx="0">
                  <c:v>2017年</c:v>
                </c:pt>
                <c:pt idx="1">
                  <c:v>2016年</c:v>
                </c:pt>
                <c:pt idx="2">
                  <c:v>2015年</c:v>
                </c:pt>
                <c:pt idx="3">
                  <c:v>2014年</c:v>
                </c:pt>
                <c:pt idx="4">
                  <c:v>2013年</c:v>
                </c:pt>
              </c:strCache>
            </c:strRef>
          </c:cat>
          <c:val>
            <c:numRef>
              <c:f>Sheet1!$F$5:$F$9</c:f>
              <c:numCache>
                <c:formatCode>0.0_ </c:formatCode>
                <c:ptCount val="5"/>
                <c:pt idx="0">
                  <c:v>7.6</c:v>
                </c:pt>
                <c:pt idx="1">
                  <c:v>9.3</c:v>
                </c:pt>
                <c:pt idx="2">
                  <c:v>10.4</c:v>
                </c:pt>
                <c:pt idx="3">
                  <c:v>13.1</c:v>
                </c:pt>
                <c:pt idx="4">
                  <c:v>15.0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FC31-4C35-BFF6-23C0B3BA8733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79"/>
        <c:overlap val="100"/>
        <c:axId val="2132154624"/>
        <c:axId val="2132158304"/>
      </c:barChart>
      <c:catAx>
        <c:axId val="21321546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2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132158304"/>
        <c:crosses val="autoZero"/>
        <c:auto val="1"/>
        <c:lblAlgn val="ctr"/>
        <c:lblOffset val="100"/>
        <c:noMultiLvlLbl val="0"/>
      </c:catAx>
      <c:valAx>
        <c:axId val="2132158304"/>
        <c:scaling>
          <c:orientation val="minMax"/>
        </c:scaling>
        <c:delete val="1"/>
        <c:axPos val="b"/>
        <c:numFmt formatCode="0%" sourceLinked="1"/>
        <c:majorTickMark val="none"/>
        <c:minorTickMark val="none"/>
        <c:tickLblPos val="nextTo"/>
        <c:crossAx val="213215462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0"/>
          <c:y val="0.666569152789995"/>
          <c:w val="1.0"/>
          <c:h val="0.31133488212212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7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ja-JP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defRPr sz="900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78B2A7-EC9C-43E3-BD68-4451654AB58E}" type="datetimeFigureOut">
              <a:rPr kumimoji="1" lang="ja-JP" altLang="en-US" smtClean="0"/>
              <a:t>2019/5/8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A96F5C-B295-42E4-9B3C-54734D53351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876266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A96F5C-B295-42E4-9B3C-54734D533512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715811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A96F5C-B295-42E4-9B3C-54734D533512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616784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A96F5C-B295-42E4-9B3C-54734D533512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791868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ライブ マイグレーション</a:t>
            </a:r>
            <a:r>
              <a:rPr kumimoji="1" lang="ja-JP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．．．</a:t>
            </a:r>
            <a:r>
              <a:rPr kumimoji="1" lang="ja-JP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サーバ仮想化環境で動いている仮想マシンを、</a:t>
            </a:r>
            <a:r>
              <a:rPr kumimoji="1" lang="en-US" altLang="ja-JP" sz="12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OS</a:t>
            </a:r>
            <a:r>
              <a:rPr kumimoji="1" lang="ja-JP" altLang="en-US" sz="12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やアプリケーションを停止させることなく</a:t>
            </a:r>
            <a:r>
              <a:rPr kumimoji="1" lang="ja-JP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、丸ごと別の物理サーバへと移動させること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A96F5C-B295-42E4-9B3C-54734D533512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348959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4000" dirty="0">
                <a:latin typeface="+mn-ea"/>
                <a:ea typeface="+mn-ea"/>
              </a:rPr>
              <a:t>りぶばー</a:t>
            </a:r>
            <a:r>
              <a:rPr kumimoji="1" lang="ja-JP" altLang="en-US" sz="4000" dirty="0" smtClean="0">
                <a:latin typeface="+mn-ea"/>
                <a:ea typeface="+mn-ea"/>
              </a:rPr>
              <a:t>と</a:t>
            </a:r>
            <a:r>
              <a:rPr kumimoji="1" lang="de-DE" altLang="ja-JP" sz="4000" dirty="0" smtClean="0">
                <a:latin typeface="+mn-ea"/>
                <a:ea typeface="+mn-ea"/>
              </a:rPr>
              <a:t>SNMP (Simple Network Management Protocol) </a:t>
            </a:r>
            <a:endParaRPr kumimoji="1" lang="ja-JP" altLang="en-US" sz="4000" dirty="0">
              <a:latin typeface="+mn-ea"/>
              <a:ea typeface="+mn-ea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A96F5C-B295-42E4-9B3C-54734D533512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2246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A96F5C-B295-42E4-9B3C-54734D533512}" type="slidenum">
              <a:rPr kumimoji="1" lang="ja-JP" altLang="en-US" smtClean="0"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4495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ストレージバックエンド</a:t>
            </a:r>
            <a:r>
              <a:rPr kumimoji="1" lang="ja-JP" altLang="en-US" dirty="0" err="1"/>
              <a:t>．．．</a:t>
            </a:r>
            <a:endParaRPr kumimoji="1" lang="en-US" altLang="ja-JP" dirty="0"/>
          </a:p>
          <a:p>
            <a:r>
              <a:rPr kumimoji="1" lang="ja-JP" altLang="en-US" dirty="0"/>
              <a:t>ファイルシステムのこと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A96F5C-B295-42E4-9B3C-54734D533512}" type="slidenum">
              <a:rPr kumimoji="1" lang="ja-JP" altLang="en-US" smtClean="0"/>
              <a:t>36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791267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9144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ja-JP" altLang="en-US" dirty="0"/>
          </a:p>
        </p:txBody>
      </p:sp>
      <p:sp>
        <p:nvSpPr>
          <p:cNvPr id="8" name="Rectangle 7"/>
          <p:cNvSpPr/>
          <p:nvPr/>
        </p:nvSpPr>
        <p:spPr>
          <a:xfrm>
            <a:off x="1" y="6334316"/>
            <a:ext cx="9144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000" spc="-38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800" cap="all" spc="150" baseline="0">
                <a:solidFill>
                  <a:schemeClr val="tx2"/>
                </a:solidFill>
                <a:latin typeface="+mj-lt"/>
              </a:defRPr>
            </a:lvl1pPr>
            <a:lvl2pPr marL="342900" indent="0" algn="ctr">
              <a:buNone/>
              <a:defRPr sz="18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858CE-DDE9-4A04-8EBF-2063ACC7C2C9}" type="datetime1">
              <a:rPr kumimoji="1" lang="ja-JP" altLang="en-US" smtClean="0"/>
              <a:t>2019/5/8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05034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118A6-9EC3-4547-A91D-44D3D7EC5C6B}" type="datetime1">
              <a:rPr kumimoji="1" lang="ja-JP" altLang="en-US" smtClean="0"/>
              <a:t>2019/5/8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22DEB-E1FF-4BEE-A182-437B9452AE5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483803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2302"/>
            <a:ext cx="1971675" cy="575989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2302"/>
            <a:ext cx="5800725" cy="5759898"/>
          </a:xfrm>
        </p:spPr>
        <p:txBody>
          <a:bodyPr vert="eaVert" lIns="45720" tIns="0" rIns="45720" bIns="0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58F268-75CF-42FE-A4F1-73E4507610FC}" type="datetime1">
              <a:rPr kumimoji="1" lang="ja-JP" altLang="en-US" smtClean="0"/>
              <a:t>2019/5/8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22DEB-E1FF-4BEE-A182-437B9452AE5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035510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j-ea"/>
                <a:ea typeface="+mj-ea"/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000">
                <a:latin typeface="+mj-ea"/>
                <a:ea typeface="+mj-ea"/>
              </a:defRPr>
            </a:lvl1pPr>
            <a:lvl2pPr marL="384048" indent="-182880">
              <a:buFont typeface="Wingdings" panose="05000000000000000000" pitchFamily="2" charset="2"/>
              <a:buChar char="Ø"/>
              <a:defRPr sz="1800">
                <a:latin typeface="+mj-ea"/>
                <a:ea typeface="+mj-ea"/>
              </a:defRPr>
            </a:lvl2pPr>
            <a:lvl3pPr marL="566928" indent="-182880">
              <a:buFont typeface="Wingdings" panose="05000000000000000000" pitchFamily="2" charset="2"/>
              <a:buChar char="Ø"/>
              <a:defRPr sz="1800">
                <a:latin typeface="+mj-ea"/>
                <a:ea typeface="+mj-ea"/>
              </a:defRPr>
            </a:lvl3pPr>
            <a:lvl4pPr marL="749808" indent="-182880">
              <a:buFont typeface="Wingdings" panose="05000000000000000000" pitchFamily="2" charset="2"/>
              <a:buChar char="Ø"/>
              <a:defRPr sz="1800">
                <a:latin typeface="+mj-ea"/>
                <a:ea typeface="+mj-ea"/>
              </a:defRPr>
            </a:lvl4pPr>
            <a:lvl5pPr marL="932688" indent="-182880">
              <a:buFont typeface="Wingdings" panose="05000000000000000000" pitchFamily="2" charset="2"/>
              <a:buChar char="Ø"/>
              <a:defRPr sz="1500">
                <a:latin typeface="+mj-ea"/>
                <a:ea typeface="+mj-ea"/>
              </a:defRPr>
            </a:lvl5pPr>
          </a:lstStyle>
          <a:p>
            <a:pPr lvl="0"/>
            <a:r>
              <a:rPr lang="ja-JP" altLang="en-US" dirty="0"/>
              <a:t>マスター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j-ea"/>
                <a:ea typeface="+mj-ea"/>
              </a:defRPr>
            </a:lvl1pPr>
          </a:lstStyle>
          <a:p>
            <a:fld id="{65577874-0787-4985-B228-9A19B3B9A257}" type="datetime1">
              <a:rPr kumimoji="1" lang="ja-JP" altLang="en-US" smtClean="0"/>
              <a:t>2019/5/8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j-ea"/>
                <a:ea typeface="+mj-ea"/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74750" y="6459786"/>
            <a:ext cx="984019" cy="365125"/>
          </a:xfrm>
        </p:spPr>
        <p:txBody>
          <a:bodyPr/>
          <a:lstStyle>
            <a:lvl1pPr>
              <a:defRPr sz="2000">
                <a:latin typeface="+mj-lt"/>
                <a:ea typeface="+mj-ea"/>
              </a:defRPr>
            </a:lvl1pPr>
          </a:lstStyle>
          <a:p>
            <a:fld id="{7AB22DEB-E1FF-4BEE-A182-437B9452AE5B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851623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セクション見出し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6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1800" cap="all" spc="150" baseline="0">
                <a:solidFill>
                  <a:schemeClr val="tx2"/>
                </a:solidFill>
                <a:latin typeface="+mj-lt"/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CD160-77C4-4BF3-B718-2B233430A5B7}" type="datetime1">
              <a:rPr kumimoji="1" lang="ja-JP" altLang="en-US" smtClean="0"/>
              <a:t>2019/5/8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22DEB-E1FF-4BEE-A182-437B9452AE5B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56881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5"/>
            <a:ext cx="3703320" cy="4023359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5"/>
            <a:ext cx="3703320" cy="402336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57AD7-0CB0-463E-A9C3-85A784F1492B}" type="datetime1">
              <a:rPr kumimoji="1" lang="ja-JP" altLang="en-US" smtClean="0"/>
              <a:t>2019/5/8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22DEB-E1FF-4BEE-A182-437B9452AE5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074528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500" b="0" cap="all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5"/>
            <a:ext cx="3703320" cy="328676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500" b="0" cap="all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28676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FD65F-2652-4305-A538-C0D2B756A004}" type="datetime1">
              <a:rPr kumimoji="1" lang="ja-JP" altLang="en-US" smtClean="0"/>
              <a:t>2019/5/8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22DEB-E1FF-4BEE-A182-437B9452AE5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905581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2F30D7-142A-418E-A765-6C0531409186}" type="datetime1">
              <a:rPr kumimoji="1" lang="ja-JP" altLang="en-US" smtClean="0"/>
              <a:t>2019/5/8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22DEB-E1FF-4BEE-A182-437B9452AE5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712219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C4EBF-BBB3-44B8-88DF-5604082AE83A}" type="datetime1">
              <a:rPr kumimoji="1" lang="ja-JP" altLang="en-US" smtClean="0"/>
              <a:t>2019/5/8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22DEB-E1FF-4BEE-A182-437B9452AE5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741726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2700" b="0">
                <a:solidFill>
                  <a:srgbClr val="FFFFFF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0" y="731520"/>
            <a:ext cx="4869180" cy="525780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125">
                <a:solidFill>
                  <a:srgbClr val="FFFFFF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84069CDD-59B6-4E3F-85B0-6BFC73D857B3}" type="datetime1">
              <a:rPr kumimoji="1" lang="ja-JP" altLang="en-US" smtClean="0"/>
              <a:t>2019/5/8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AB22DEB-E1FF-4BEE-A182-437B9452AE5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484819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5234" cy="822960"/>
          </a:xfrm>
        </p:spPr>
        <p:txBody>
          <a:bodyPr tIns="0" bIns="0" anchor="b">
            <a:noAutofit/>
          </a:bodyPr>
          <a:lstStyle>
            <a:lvl1pPr>
              <a:defRPr sz="2700" b="0">
                <a:solidFill>
                  <a:srgbClr val="FFFFFF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" y="5907024"/>
            <a:ext cx="7584948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450"/>
              </a:spcAft>
              <a:buNone/>
              <a:defRPr sz="1125">
                <a:solidFill>
                  <a:srgbClr val="FFFFFF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EC4E8-7E06-4597-8A06-6F2C96D16B8A}" type="datetime1">
              <a:rPr kumimoji="1" lang="ja-JP" altLang="en-US" smtClean="0"/>
              <a:t>2019/5/8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22DEB-E1FF-4BEE-A182-437B9452AE5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995409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5734"/>
            <a:ext cx="75438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rgbClr val="FFFFFF"/>
                </a:solidFill>
              </a:defRPr>
            </a:lvl1pPr>
          </a:lstStyle>
          <a:p>
            <a:fld id="{B3424122-6B38-46E4-A726-99509199D510}" type="datetime1">
              <a:rPr kumimoji="1" lang="ja-JP" altLang="en-US" smtClean="0"/>
              <a:t>2019/5/8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all" baseline="0">
                <a:solidFill>
                  <a:srgbClr val="FFFFFF"/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88">
                <a:solidFill>
                  <a:srgbClr val="FFFFFF"/>
                </a:solidFill>
              </a:defRPr>
            </a:lvl1pPr>
          </a:lstStyle>
          <a:p>
            <a:fld id="{7AB22DEB-E1FF-4BEE-A182-437B9452AE5B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737845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87536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0" r:id="rId1"/>
    <p:sldLayoutId id="2147483821" r:id="rId2"/>
    <p:sldLayoutId id="2147483822" r:id="rId3"/>
    <p:sldLayoutId id="2147483823" r:id="rId4"/>
    <p:sldLayoutId id="2147483824" r:id="rId5"/>
    <p:sldLayoutId id="2147483825" r:id="rId6"/>
    <p:sldLayoutId id="2147483826" r:id="rId7"/>
    <p:sldLayoutId id="2147483827" r:id="rId8"/>
    <p:sldLayoutId id="2147483828" r:id="rId9"/>
    <p:sldLayoutId id="2147483829" r:id="rId10"/>
    <p:sldLayoutId id="2147483830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kumimoji="1"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kumimoji="1"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Relationship Id="rId3" Type="http://schemas.openxmlformats.org/officeDocument/2006/relationships/image" Target="../media/image4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emf"/><Relationship Id="rId3" Type="http://schemas.openxmlformats.org/officeDocument/2006/relationships/image" Target="../media/image4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emf"/><Relationship Id="rId3" Type="http://schemas.openxmlformats.org/officeDocument/2006/relationships/image" Target="../media/image4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emf"/><Relationship Id="rId3" Type="http://schemas.openxmlformats.org/officeDocument/2006/relationships/image" Target="../media/image12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emf"/><Relationship Id="rId3" Type="http://schemas.openxmlformats.org/officeDocument/2006/relationships/image" Target="../media/image12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4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Relationship Id="rId3" Type="http://schemas.openxmlformats.org/officeDocument/2006/relationships/image" Target="../media/image12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Relationship Id="rId3" Type="http://schemas.openxmlformats.org/officeDocument/2006/relationships/image" Target="../media/image12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Relationship Id="rId3" Type="http://schemas.openxmlformats.org/officeDocument/2006/relationships/image" Target="../media/image12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tmp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tmp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tmp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tmp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tmp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emf"/><Relationship Id="rId3" Type="http://schemas.openxmlformats.org/officeDocument/2006/relationships/image" Target="../media/image12.e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emf"/><Relationship Id="rId3" Type="http://schemas.openxmlformats.org/officeDocument/2006/relationships/image" Target="../media/image12.em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tmp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tmp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tmp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emf"/><Relationship Id="rId3" Type="http://schemas.openxmlformats.org/officeDocument/2006/relationships/image" Target="../media/image2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emf"/><Relationship Id="rId3" Type="http://schemas.openxmlformats.org/officeDocument/2006/relationships/image" Target="../media/image2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emf"/><Relationship Id="rId3" Type="http://schemas.openxmlformats.org/officeDocument/2006/relationships/image" Target="../media/image2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mp"/><Relationship Id="rId4" Type="http://schemas.openxmlformats.org/officeDocument/2006/relationships/image" Target="../media/image4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mp"/><Relationship Id="rId3" Type="http://schemas.openxmlformats.org/officeDocument/2006/relationships/image" Target="../media/image4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="" xmlns:a16="http://schemas.microsoft.com/office/drawing/2014/main" id="{3E876A05-0C39-4C13-9892-147AED35550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kumimoji="1" lang="ja-JP" altLang="en-US" sz="4500" dirty="0"/>
              <a:t>クラウドにおける</a:t>
            </a:r>
            <a:r>
              <a:rPr kumimoji="1" lang="en-US" altLang="ja-JP" sz="4500" dirty="0"/>
              <a:t>VM</a:t>
            </a:r>
            <a:r>
              <a:rPr kumimoji="1" lang="ja-JP" altLang="en-US" sz="4500" dirty="0"/>
              <a:t>内コンテナを用いた低コストで迅速な自動障害復旧</a:t>
            </a:r>
          </a:p>
        </p:txBody>
      </p:sp>
      <p:sp>
        <p:nvSpPr>
          <p:cNvPr id="3" name="字幕 2">
            <a:extLst>
              <a:ext uri="{FF2B5EF4-FFF2-40B4-BE49-F238E27FC236}">
                <a16:creationId xmlns="" xmlns:a16="http://schemas.microsoft.com/office/drawing/2014/main" id="{6F8AC8AE-FF06-4DA7-A43D-54F4056212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2960" y="4476056"/>
            <a:ext cx="7543800" cy="949433"/>
          </a:xfrm>
        </p:spPr>
        <p:txBody>
          <a:bodyPr>
            <a:noAutofit/>
          </a:bodyPr>
          <a:lstStyle/>
          <a:p>
            <a:pPr algn="r"/>
            <a:r>
              <a:rPr kumimoji="1" lang="ja-JP" altLang="en-US" sz="2400" dirty="0">
                <a:solidFill>
                  <a:schemeClr val="tx1"/>
                </a:solidFill>
              </a:rPr>
              <a:t>名城大学理工学部情報工学科</a:t>
            </a:r>
            <a:endParaRPr kumimoji="1" lang="en-US" altLang="ja-JP" sz="2400" dirty="0">
              <a:solidFill>
                <a:schemeClr val="tx1"/>
              </a:solidFill>
            </a:endParaRPr>
          </a:p>
          <a:p>
            <a:pPr algn="r"/>
            <a:r>
              <a:rPr lang="ja-JP" altLang="en-US" sz="2400" dirty="0">
                <a:solidFill>
                  <a:schemeClr val="tx1"/>
                </a:solidFill>
              </a:rPr>
              <a:t>鈴木研究室</a:t>
            </a:r>
            <a:endParaRPr lang="en-US" altLang="ja-JP" sz="2400" dirty="0">
              <a:solidFill>
                <a:schemeClr val="tx1"/>
              </a:solidFill>
            </a:endParaRPr>
          </a:p>
          <a:p>
            <a:pPr algn="r"/>
            <a:r>
              <a:rPr kumimoji="1" lang="ja-JP" altLang="en-US" sz="2400" dirty="0">
                <a:solidFill>
                  <a:schemeClr val="tx1"/>
                </a:solidFill>
              </a:rPr>
              <a:t>鈴木洸太</a:t>
            </a:r>
          </a:p>
        </p:txBody>
      </p:sp>
    </p:spTree>
    <p:extLst>
      <p:ext uri="{BB962C8B-B14F-4D97-AF65-F5344CB8AC3E}">
        <p14:creationId xmlns:p14="http://schemas.microsoft.com/office/powerpoint/2010/main" val="5293250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="" xmlns:a16="http://schemas.microsoft.com/office/drawing/2014/main" id="{1100D290-2023-4D27-BA67-A59D28941D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研究目的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="" xmlns:a16="http://schemas.microsoft.com/office/drawing/2014/main" id="{78885473-EBF0-4314-A2FC-588D1C7E29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en-US" altLang="ja-JP" dirty="0" smtClean="0">
                <a:latin typeface="+mn-ea"/>
                <a:ea typeface="+mn-ea"/>
              </a:rPr>
              <a:t>VM</a:t>
            </a:r>
            <a:r>
              <a:rPr lang="ja-JP" altLang="en-US" dirty="0" smtClean="0">
                <a:latin typeface="+mn-ea"/>
                <a:ea typeface="+mn-ea"/>
              </a:rPr>
              <a:t>内でコンテナを用いて，</a:t>
            </a:r>
            <a:r>
              <a:rPr lang="ja-JP" altLang="en-US" dirty="0" smtClean="0">
                <a:latin typeface="+mn-ea"/>
                <a:ea typeface="+mn-ea"/>
              </a:rPr>
              <a:t>低コスト</a:t>
            </a:r>
            <a:r>
              <a:rPr lang="ja-JP" altLang="en-US" dirty="0">
                <a:latin typeface="+mn-ea"/>
                <a:ea typeface="+mn-ea"/>
              </a:rPr>
              <a:t>かつ迅速な</a:t>
            </a:r>
            <a:r>
              <a:rPr lang="ja-JP" altLang="en-US" dirty="0" smtClean="0">
                <a:latin typeface="+mn-ea"/>
                <a:ea typeface="+mn-ea"/>
              </a:rPr>
              <a:t>復旧</a:t>
            </a:r>
            <a:r>
              <a:rPr lang="ja-JP" altLang="en-US" dirty="0" smtClean="0">
                <a:latin typeface="+mn-ea"/>
                <a:ea typeface="+mn-ea"/>
              </a:rPr>
              <a:t>を行う</a:t>
            </a:r>
            <a:r>
              <a:rPr lang="ja-JP" altLang="en-US" dirty="0" smtClean="0">
                <a:latin typeface="+mn-ea"/>
                <a:ea typeface="+mn-ea"/>
              </a:rPr>
              <a:t>システム</a:t>
            </a:r>
            <a:r>
              <a:rPr lang="en-US" altLang="ja-JP" dirty="0" err="1">
                <a:latin typeface="+mn-ea"/>
                <a:ea typeface="+mn-ea"/>
              </a:rPr>
              <a:t>VCRecovery</a:t>
            </a:r>
            <a:r>
              <a:rPr lang="ja-JP" altLang="en-US" dirty="0">
                <a:latin typeface="+mn-ea"/>
                <a:ea typeface="+mn-ea"/>
              </a:rPr>
              <a:t>の提案</a:t>
            </a:r>
            <a:endParaRPr lang="en-US" altLang="ja-JP" dirty="0">
              <a:latin typeface="+mn-ea"/>
              <a:ea typeface="+mn-ea"/>
            </a:endParaRPr>
          </a:p>
          <a:p>
            <a:pPr>
              <a:buFont typeface="Wingdings" panose="05000000000000000000" pitchFamily="2" charset="2"/>
              <a:buChar char="l"/>
            </a:pPr>
            <a:endParaRPr lang="en-US" altLang="ja-JP" dirty="0">
              <a:latin typeface="+mn-ea"/>
              <a:ea typeface="+mn-ea"/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en-US" altLang="ja-JP" dirty="0">
                <a:latin typeface="+mn-ea"/>
                <a:ea typeface="+mn-ea"/>
              </a:rPr>
              <a:t>Zabbix</a:t>
            </a:r>
            <a:r>
              <a:rPr lang="ja-JP" altLang="en-US" dirty="0">
                <a:latin typeface="+mn-ea"/>
                <a:ea typeface="+mn-ea"/>
              </a:rPr>
              <a:t>と</a:t>
            </a:r>
            <a:r>
              <a:rPr lang="en-US" altLang="ja-JP" dirty="0" err="1">
                <a:latin typeface="+mn-ea"/>
                <a:ea typeface="+mn-ea"/>
              </a:rPr>
              <a:t>libvirt-snmp</a:t>
            </a:r>
            <a:r>
              <a:rPr lang="ja-JP" altLang="en-US" dirty="0">
                <a:latin typeface="+mn-ea"/>
                <a:ea typeface="+mn-ea"/>
              </a:rPr>
              <a:t>を</a:t>
            </a:r>
            <a:r>
              <a:rPr lang="ja-JP" altLang="en-US" dirty="0" smtClean="0">
                <a:latin typeface="+mn-ea"/>
                <a:ea typeface="+mn-ea"/>
              </a:rPr>
              <a:t>用いた</a:t>
            </a:r>
            <a:r>
              <a:rPr lang="ja-JP" altLang="en-US" dirty="0" smtClean="0">
                <a:latin typeface="+mn-ea"/>
                <a:ea typeface="+mn-ea"/>
              </a:rPr>
              <a:t>自動</a:t>
            </a:r>
            <a:r>
              <a:rPr lang="ja-JP" altLang="en-US" dirty="0" smtClean="0">
                <a:latin typeface="+mn-ea"/>
                <a:ea typeface="+mn-ea"/>
              </a:rPr>
              <a:t>障害検知</a:t>
            </a:r>
            <a:r>
              <a:rPr lang="ja-JP" altLang="en-US" dirty="0" smtClean="0">
                <a:latin typeface="+mn-ea"/>
                <a:ea typeface="+mn-ea"/>
              </a:rPr>
              <a:t>及び</a:t>
            </a:r>
            <a:r>
              <a:rPr lang="ja-JP" altLang="en-US" dirty="0" smtClean="0">
                <a:latin typeface="+mn-ea"/>
                <a:ea typeface="+mn-ea"/>
              </a:rPr>
              <a:t>復旧</a:t>
            </a:r>
            <a:endParaRPr lang="ja-JP" altLang="en-US" dirty="0">
              <a:latin typeface="+mn-ea"/>
              <a:ea typeface="+mn-ea"/>
            </a:endParaRPr>
          </a:p>
          <a:p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="" xmlns:a16="http://schemas.microsoft.com/office/drawing/2014/main" id="{118B27D2-08BE-4EE3-A7BB-BF43829BCB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22DEB-E1FF-4BEE-A182-437B9452AE5B}" type="slidenum">
              <a:rPr kumimoji="1" lang="ja-JP" altLang="en-US" smtClean="0"/>
              <a:pPr/>
              <a:t>10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88964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6" t="64273" r="41666" b="8346"/>
          <a:stretch/>
        </p:blipFill>
        <p:spPr>
          <a:xfrm>
            <a:off x="690622" y="2661007"/>
            <a:ext cx="7808475" cy="3862257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="" xmlns:a16="http://schemas.microsoft.com/office/drawing/2014/main" id="{D81CBDBA-78DF-D54B-A075-6A4870536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提案システム概要（</a:t>
            </a:r>
            <a:r>
              <a:rPr lang="en-US" altLang="ja-JP" dirty="0"/>
              <a:t>1</a:t>
            </a:r>
            <a:r>
              <a:rPr lang="ja-JP" altLang="en-US" dirty="0"/>
              <a:t>）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="" xmlns:a16="http://schemas.microsoft.com/office/drawing/2014/main" id="{D00786AB-28D5-6042-B522-8FA8B7A733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60" y="1845734"/>
            <a:ext cx="7543800" cy="4023360"/>
          </a:xfrm>
        </p:spPr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en-US" altLang="ja-JP" dirty="0" err="1"/>
              <a:t>VCRecovery</a:t>
            </a:r>
            <a:endParaRPr lang="en-US" altLang="ja-JP" dirty="0"/>
          </a:p>
          <a:p>
            <a:pPr lvl="1"/>
            <a:r>
              <a:rPr lang="en-US" altLang="ja-JP" dirty="0"/>
              <a:t>VM</a:t>
            </a:r>
            <a:r>
              <a:rPr lang="ja-JP" altLang="en-US" dirty="0"/>
              <a:t>内で</a:t>
            </a:r>
            <a:r>
              <a:rPr lang="ja-JP" altLang="en-US" dirty="0" smtClean="0"/>
              <a:t>コンテナ</a:t>
            </a:r>
            <a:r>
              <a:rPr lang="ja-JP" altLang="en-US" dirty="0" smtClean="0"/>
              <a:t>を実行し，システムをコンテナへマイグレーションし切り替えを行う</a:t>
            </a:r>
            <a:endParaRPr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="" xmlns:a16="http://schemas.microsoft.com/office/drawing/2014/main" id="{36562710-8CD3-466B-8BFB-AB6AD4307A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22DEB-E1FF-4BEE-A182-437B9452AE5B}" type="slidenum">
              <a:rPr kumimoji="1" lang="ja-JP" altLang="en-US" smtClean="0"/>
              <a:pPr/>
              <a:t>11</a:t>
            </a:fld>
            <a:endParaRPr kumimoji="1" lang="ja-JP" altLang="en-US"/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081" r="20270" b="65000"/>
          <a:stretch/>
        </p:blipFill>
        <p:spPr>
          <a:xfrm>
            <a:off x="131725" y="6027392"/>
            <a:ext cx="3408520" cy="495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6208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="" xmlns:a16="http://schemas.microsoft.com/office/drawing/2014/main" id="{7A70681D-3F14-4161-8C53-257F73A13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提案システム概要（</a:t>
            </a:r>
            <a:r>
              <a:rPr kumimoji="1" lang="en-US" altLang="ja-JP" dirty="0"/>
              <a:t>2</a:t>
            </a:r>
            <a:r>
              <a:rPr kumimoji="1" lang="ja-JP" altLang="en-US" dirty="0"/>
              <a:t>）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="" xmlns:a16="http://schemas.microsoft.com/office/drawing/2014/main" id="{7E135AEA-599C-47A8-A1C3-611B834AC7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en-US" altLang="ja-JP" dirty="0" err="1"/>
              <a:t>VCRecovery</a:t>
            </a:r>
            <a:r>
              <a:rPr lang="ja-JP" altLang="en-US" dirty="0"/>
              <a:t>を利用した</a:t>
            </a:r>
            <a:r>
              <a:rPr kumimoji="1" lang="ja-JP" altLang="en-US" dirty="0"/>
              <a:t>ウォームスタンバイ</a:t>
            </a:r>
            <a:endParaRPr lang="en-US" altLang="ja-JP" dirty="0"/>
          </a:p>
          <a:p>
            <a:pPr lvl="1">
              <a:buFont typeface="Wingdings" panose="05000000000000000000" pitchFamily="2" charset="2"/>
              <a:buChar char="l"/>
            </a:pPr>
            <a:r>
              <a:rPr kumimoji="1" lang="ja-JP" altLang="en-US" dirty="0"/>
              <a:t>障害対策コストは</a:t>
            </a:r>
            <a:r>
              <a:rPr kumimoji="1" lang="en-US" altLang="ja-JP" dirty="0"/>
              <a:t>VM1</a:t>
            </a:r>
            <a:r>
              <a:rPr kumimoji="1" lang="ja-JP" altLang="en-US" dirty="0"/>
              <a:t>台分</a:t>
            </a:r>
            <a:endParaRPr kumimoji="1" lang="en-US" altLang="ja-JP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="" xmlns:a16="http://schemas.microsoft.com/office/drawing/2014/main" id="{04DD8DD0-BC77-466C-AF74-34C2436FF7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22DEB-E1FF-4BEE-A182-437B9452AE5B}" type="slidenum">
              <a:rPr kumimoji="1" lang="ja-JP" altLang="en-US" smtClean="0"/>
              <a:pPr/>
              <a:t>12</a:t>
            </a:fld>
            <a:endParaRPr kumimoji="1" lang="ja-JP" altLang="en-US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4" t="34172" r="31548" b="37262"/>
          <a:stretch/>
        </p:blipFill>
        <p:spPr>
          <a:xfrm>
            <a:off x="308811" y="2716022"/>
            <a:ext cx="8549958" cy="3743764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081" r="20270" b="65000"/>
          <a:stretch/>
        </p:blipFill>
        <p:spPr>
          <a:xfrm>
            <a:off x="5450249" y="5963914"/>
            <a:ext cx="3408520" cy="495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060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8" t="1493" r="28691" b="70462"/>
          <a:stretch/>
        </p:blipFill>
        <p:spPr>
          <a:xfrm>
            <a:off x="228208" y="2824843"/>
            <a:ext cx="8733303" cy="3634943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="" xmlns:a16="http://schemas.microsoft.com/office/drawing/2014/main" id="{7A70681D-3F14-4161-8C53-257F73A13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提案システム概要（</a:t>
            </a:r>
            <a:r>
              <a:rPr lang="en-US" altLang="ja-JP" dirty="0"/>
              <a:t>3</a:t>
            </a:r>
            <a:r>
              <a:rPr kumimoji="1" lang="ja-JP" altLang="en-US" dirty="0"/>
              <a:t>）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="" xmlns:a16="http://schemas.microsoft.com/office/drawing/2014/main" id="{7E135AEA-599C-47A8-A1C3-611B834AC7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en-US" altLang="ja-JP" dirty="0" err="1"/>
              <a:t>VCRecovery</a:t>
            </a:r>
            <a:r>
              <a:rPr lang="ja-JP" altLang="en-US" dirty="0"/>
              <a:t>を利用したコールド</a:t>
            </a:r>
            <a:r>
              <a:rPr kumimoji="1" lang="ja-JP" altLang="en-US" dirty="0"/>
              <a:t>スタンバイ</a:t>
            </a:r>
            <a:endParaRPr lang="en-US" altLang="ja-JP" dirty="0"/>
          </a:p>
          <a:p>
            <a:pPr lvl="1">
              <a:buFont typeface="Wingdings" panose="05000000000000000000" pitchFamily="2" charset="2"/>
              <a:buChar char="l"/>
            </a:pPr>
            <a:r>
              <a:rPr lang="ja-JP" altLang="en-US" dirty="0"/>
              <a:t>高速な障害復旧が行える</a:t>
            </a:r>
            <a:endParaRPr lang="en-US" altLang="ja-JP" dirty="0"/>
          </a:p>
          <a:p>
            <a:pPr lvl="1">
              <a:buFont typeface="Wingdings" panose="05000000000000000000" pitchFamily="2" charset="2"/>
              <a:buChar char="l"/>
            </a:pPr>
            <a:r>
              <a:rPr kumimoji="1" lang="ja-JP" altLang="en-US" dirty="0"/>
              <a:t>待機系</a:t>
            </a:r>
            <a:r>
              <a:rPr kumimoji="1" lang="en-US" altLang="ja-JP" dirty="0"/>
              <a:t>VM</a:t>
            </a:r>
            <a:r>
              <a:rPr kumimoji="1" lang="ja-JP" altLang="en-US" dirty="0"/>
              <a:t>は他のサービスと共用利用によりコストを抑える</a:t>
            </a:r>
            <a:endParaRPr kumimoji="1" lang="en-US" altLang="ja-JP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="" xmlns:a16="http://schemas.microsoft.com/office/drawing/2014/main" id="{A54B4541-C04F-4BD1-9C32-381A45796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22DEB-E1FF-4BEE-A182-437B9452AE5B}" type="slidenum">
              <a:rPr kumimoji="1" lang="ja-JP" altLang="en-US" smtClean="0"/>
              <a:pPr/>
              <a:t>13</a:t>
            </a:fld>
            <a:endParaRPr kumimoji="1" lang="ja-JP" altLang="en-US"/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081" r="20270" b="65000"/>
          <a:stretch/>
        </p:blipFill>
        <p:spPr>
          <a:xfrm>
            <a:off x="5450249" y="5963914"/>
            <a:ext cx="3408520" cy="495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7832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="" xmlns:a16="http://schemas.microsoft.com/office/drawing/2014/main" id="{BAE3C59E-8D4C-4FFF-8230-266B26C02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提案システム概要（</a:t>
            </a:r>
            <a:r>
              <a:rPr lang="en-US" altLang="ja-JP" dirty="0"/>
              <a:t>4</a:t>
            </a:r>
            <a:r>
              <a:rPr lang="ja-JP" altLang="en-US" dirty="0"/>
              <a:t>）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="" xmlns:a16="http://schemas.microsoft.com/office/drawing/2014/main" id="{085C08DD-0913-40F1-9371-8262A332B1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en-US" altLang="ja-JP" dirty="0"/>
              <a:t>LXD</a:t>
            </a:r>
          </a:p>
          <a:p>
            <a:pPr lvl="1">
              <a:buFont typeface="Wingdings" panose="05000000000000000000" pitchFamily="2" charset="2"/>
              <a:buChar char="l"/>
            </a:pPr>
            <a:r>
              <a:rPr lang="ja-JP" altLang="en-US" dirty="0"/>
              <a:t>コンテナを提供するシステム</a:t>
            </a:r>
            <a:endParaRPr lang="en-US" altLang="ja-JP" dirty="0"/>
          </a:p>
          <a:p>
            <a:pPr lvl="1">
              <a:buFont typeface="Wingdings" panose="05000000000000000000" pitchFamily="2" charset="2"/>
              <a:buChar char="l"/>
            </a:pPr>
            <a:r>
              <a:rPr lang="ja-JP" altLang="en-US" dirty="0"/>
              <a:t>コンテナを停止せずに</a:t>
            </a:r>
            <a:r>
              <a:rPr lang="en-US" altLang="ja-JP" dirty="0"/>
              <a:t>VM</a:t>
            </a:r>
            <a:r>
              <a:rPr lang="ja-JP" altLang="en-US" dirty="0" smtClean="0"/>
              <a:t>間</a:t>
            </a:r>
            <a:r>
              <a:rPr lang="ja-JP" altLang="en-US" dirty="0" smtClean="0"/>
              <a:t>の</a:t>
            </a:r>
            <a:r>
              <a:rPr lang="ja-JP" altLang="en-US" dirty="0" smtClean="0"/>
              <a:t>マイグレーション</a:t>
            </a:r>
            <a:r>
              <a:rPr lang="ja-JP" altLang="en-US" dirty="0"/>
              <a:t>可能</a:t>
            </a:r>
            <a:endParaRPr lang="en-US" altLang="ja-JP" dirty="0"/>
          </a:p>
          <a:p>
            <a:pPr lvl="1">
              <a:buFont typeface="Wingdings" panose="05000000000000000000" pitchFamily="2" charset="2"/>
              <a:buChar char="l"/>
            </a:pPr>
            <a:r>
              <a:rPr lang="en-US" altLang="ja-JP" dirty="0"/>
              <a:t>LXD</a:t>
            </a:r>
            <a:r>
              <a:rPr lang="ja-JP" altLang="en-US" dirty="0"/>
              <a:t> </a:t>
            </a:r>
            <a:r>
              <a:rPr lang="en-US" altLang="ja-JP" dirty="0"/>
              <a:t>2.21</a:t>
            </a:r>
            <a:r>
              <a:rPr lang="ja-JP" altLang="en-US" dirty="0" smtClean="0"/>
              <a:t>では</a:t>
            </a:r>
            <a:r>
              <a:rPr lang="en-US" altLang="ja-JP" dirty="0" smtClean="0"/>
              <a:t>OS</a:t>
            </a:r>
            <a:r>
              <a:rPr lang="ja-JP" altLang="en-US" dirty="0" smtClean="0"/>
              <a:t>やアプリケーションを停止することなくマイグレーションを</a:t>
            </a:r>
          </a:p>
          <a:p>
            <a:pPr marL="201168" lvl="1" indent="0">
              <a:buNone/>
            </a:pPr>
            <a:r>
              <a:rPr lang="ja-JP" altLang="en-US" dirty="0" smtClean="0"/>
              <a:t>行う</a:t>
            </a:r>
            <a:r>
              <a:rPr lang="ja-JP" altLang="en-US" dirty="0" smtClean="0"/>
              <a:t>ライブマイグレーション</a:t>
            </a:r>
            <a:r>
              <a:rPr lang="ja-JP" altLang="en-US" dirty="0" smtClean="0"/>
              <a:t>に対応</a:t>
            </a:r>
            <a:endParaRPr lang="en-US" altLang="ja-JP" dirty="0"/>
          </a:p>
          <a:p>
            <a:pPr>
              <a:buFont typeface="Wingdings" panose="05000000000000000000" pitchFamily="2" charset="2"/>
              <a:buChar char="l"/>
            </a:pPr>
            <a:endParaRPr kumimoji="1" lang="ja-JP" altLang="en-US" dirty="0"/>
          </a:p>
        </p:txBody>
      </p:sp>
      <p:pic>
        <p:nvPicPr>
          <p:cNvPr id="5" name="図 4">
            <a:extLst>
              <a:ext uri="{FF2B5EF4-FFF2-40B4-BE49-F238E27FC236}">
                <a16:creationId xmlns="" xmlns:a16="http://schemas.microsoft.com/office/drawing/2014/main" id="{E4F07E5F-1C0D-4DC1-9B56-D97B38F8A8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4590" y="3556414"/>
            <a:ext cx="2492169" cy="1128602"/>
          </a:xfrm>
          <a:prstGeom prst="rect">
            <a:avLst/>
          </a:prstGeom>
        </p:spPr>
      </p:pic>
      <p:sp>
        <p:nvSpPr>
          <p:cNvPr id="4" name="スライド番号プレースホルダー 3">
            <a:extLst>
              <a:ext uri="{FF2B5EF4-FFF2-40B4-BE49-F238E27FC236}">
                <a16:creationId xmlns="" xmlns:a16="http://schemas.microsoft.com/office/drawing/2014/main" id="{1D4B421E-51B3-4479-A309-3B662C4286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22DEB-E1FF-4BEE-A182-437B9452AE5B}" type="slidenum">
              <a:rPr kumimoji="1" lang="ja-JP" altLang="en-US" smtClean="0"/>
              <a:pPr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181976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="" xmlns:a16="http://schemas.microsoft.com/office/drawing/2014/main" id="{3DE79DCE-1290-4CAA-B0AF-56BFEC1305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提案システム概要（</a:t>
            </a:r>
            <a:r>
              <a:rPr lang="en-US" altLang="ja-JP" dirty="0"/>
              <a:t>5</a:t>
            </a:r>
            <a:r>
              <a:rPr lang="ja-JP" altLang="en-US" dirty="0"/>
              <a:t>）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="" xmlns:a16="http://schemas.microsoft.com/office/drawing/2014/main" id="{E36ADB52-1693-4654-8727-A868B27BF5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en-US" altLang="ja-JP" dirty="0" err="1"/>
              <a:t>Zabbix</a:t>
            </a:r>
            <a:endParaRPr lang="en-US" altLang="ja-JP" dirty="0"/>
          </a:p>
          <a:p>
            <a:pPr lvl="1">
              <a:buFont typeface="Wingdings" panose="05000000000000000000" pitchFamily="2" charset="2"/>
              <a:buChar char="l"/>
            </a:pPr>
            <a:r>
              <a:rPr lang="ja-JP" altLang="en-US" dirty="0"/>
              <a:t>サーバやネットワークを集中管理するソフトウェア</a:t>
            </a:r>
            <a:endParaRPr lang="en-US" altLang="ja-JP" dirty="0"/>
          </a:p>
          <a:p>
            <a:pPr lvl="1">
              <a:buFont typeface="Wingdings" panose="05000000000000000000" pitchFamily="2" charset="2"/>
              <a:buChar char="l"/>
            </a:pPr>
            <a:r>
              <a:rPr lang="ja-JP" altLang="en-US" dirty="0"/>
              <a:t>監視，障害検知が</a:t>
            </a:r>
            <a:r>
              <a:rPr lang="ja-JP" altLang="en-US" dirty="0" smtClean="0"/>
              <a:t>可能</a:t>
            </a:r>
            <a:endParaRPr lang="en-US" altLang="ja-JP" dirty="0" smtClean="0"/>
          </a:p>
          <a:p>
            <a:pPr lvl="1">
              <a:buFont typeface="Wingdings" panose="05000000000000000000" pitchFamily="2" charset="2"/>
              <a:buChar char="l"/>
            </a:pPr>
            <a:endParaRPr lang="en-US" altLang="ja-JP" dirty="0"/>
          </a:p>
          <a:p>
            <a:pPr>
              <a:buFont typeface="Wingdings" panose="05000000000000000000" pitchFamily="2" charset="2"/>
              <a:buChar char="l"/>
            </a:pPr>
            <a:endParaRPr lang="en-US" altLang="ja-JP" dirty="0" smtClean="0"/>
          </a:p>
          <a:p>
            <a:pPr>
              <a:buFont typeface="Wingdings" panose="05000000000000000000" pitchFamily="2" charset="2"/>
              <a:buChar char="l"/>
            </a:pPr>
            <a:r>
              <a:rPr lang="en-US" altLang="ja-JP" dirty="0" err="1" smtClean="0"/>
              <a:t>libvirt-snmp</a:t>
            </a:r>
            <a:endParaRPr lang="en-US" altLang="ja-JP" dirty="0"/>
          </a:p>
          <a:p>
            <a:pPr lvl="1">
              <a:buFont typeface="Wingdings" panose="05000000000000000000" pitchFamily="2" charset="2"/>
              <a:buChar char="l"/>
            </a:pPr>
            <a:r>
              <a:rPr lang="en-US" altLang="ja-JP" dirty="0" err="1"/>
              <a:t>libvirt-snmp</a:t>
            </a:r>
            <a:r>
              <a:rPr lang="ja-JP" altLang="en-US" dirty="0"/>
              <a:t>は</a:t>
            </a:r>
            <a:r>
              <a:rPr lang="en-US" altLang="ja-JP" dirty="0" err="1"/>
              <a:t>libvirt</a:t>
            </a:r>
            <a:r>
              <a:rPr lang="ja-JP" altLang="en-US" dirty="0"/>
              <a:t>に</a:t>
            </a:r>
            <a:r>
              <a:rPr lang="en-US" altLang="ja-JP" dirty="0"/>
              <a:t>SNMP</a:t>
            </a:r>
            <a:r>
              <a:rPr lang="ja-JP" altLang="en-US" dirty="0"/>
              <a:t>機能を提供</a:t>
            </a:r>
            <a:endParaRPr lang="en-US" altLang="ja-JP" dirty="0"/>
          </a:p>
          <a:p>
            <a:pPr lvl="1">
              <a:buFont typeface="Wingdings" panose="05000000000000000000" pitchFamily="2" charset="2"/>
              <a:buChar char="l"/>
            </a:pPr>
            <a:r>
              <a:rPr lang="en-US" altLang="ja-JP" dirty="0" err="1"/>
              <a:t>libvirt</a:t>
            </a:r>
            <a:r>
              <a:rPr lang="en-US" altLang="ja-JP" dirty="0"/>
              <a:t> </a:t>
            </a:r>
            <a:r>
              <a:rPr lang="ja-JP" altLang="en-US" dirty="0"/>
              <a:t>は</a:t>
            </a:r>
            <a:r>
              <a:rPr kumimoji="1" lang="en-US" altLang="ja-JP" dirty="0"/>
              <a:t>VM</a:t>
            </a:r>
            <a:r>
              <a:rPr lang="ja-JP" altLang="en-US" dirty="0"/>
              <a:t>を管理するための共通</a:t>
            </a:r>
            <a:r>
              <a:rPr lang="en-US" altLang="ja-JP" dirty="0"/>
              <a:t>API</a:t>
            </a:r>
            <a:endParaRPr kumimoji="1" lang="en-US" altLang="ja-JP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="" xmlns:a16="http://schemas.microsoft.com/office/drawing/2014/main" id="{14900992-7CDE-4DD2-9505-FBDA6D1A4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22DEB-E1FF-4BEE-A182-437B9452AE5B}" type="slidenum">
              <a:rPr kumimoji="1" lang="ja-JP" altLang="en-US" smtClean="0"/>
              <a:pPr/>
              <a:t>15</a:t>
            </a:fld>
            <a:endParaRPr kumimoji="1" lang="ja-JP" altLang="en-US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4133" y="4557265"/>
            <a:ext cx="2941320" cy="1311829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5447" y="2794867"/>
            <a:ext cx="2670006" cy="700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0249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5" t="1668" r="53412" b="79762"/>
          <a:stretch/>
        </p:blipFill>
        <p:spPr>
          <a:xfrm>
            <a:off x="502178" y="2829564"/>
            <a:ext cx="8185363" cy="3527396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="" xmlns:a16="http://schemas.microsoft.com/office/drawing/2014/main" id="{EC4A469D-1792-4868-8D82-EBD2C4459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障害検知（</a:t>
            </a:r>
            <a:r>
              <a:rPr kumimoji="1" lang="en-US" altLang="ja-JP" dirty="0"/>
              <a:t>1</a:t>
            </a:r>
            <a:r>
              <a:rPr kumimoji="1" lang="ja-JP" altLang="en-US" dirty="0"/>
              <a:t>）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="" xmlns:a16="http://schemas.microsoft.com/office/drawing/2014/main" id="{AFD79DFF-18FD-4ED2-9DA6-5A77D8747F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kumimoji="1" lang="en-US" altLang="ja-JP" dirty="0" err="1"/>
              <a:t>libvirt-snmp</a:t>
            </a:r>
            <a:r>
              <a:rPr kumimoji="1" lang="ja-JP" altLang="en-US" dirty="0"/>
              <a:t>を用いて</a:t>
            </a:r>
            <a:r>
              <a:rPr kumimoji="1" lang="en-US" altLang="ja-JP" dirty="0"/>
              <a:t>VM</a:t>
            </a:r>
            <a:r>
              <a:rPr kumimoji="1" lang="ja-JP" altLang="en-US" dirty="0"/>
              <a:t>の</a:t>
            </a:r>
            <a:r>
              <a:rPr kumimoji="1" lang="en-US" altLang="ja-JP" dirty="0"/>
              <a:t>CPU</a:t>
            </a:r>
            <a:r>
              <a:rPr kumimoji="1" lang="ja-JP" altLang="en-US" dirty="0"/>
              <a:t>使用量を</a:t>
            </a:r>
            <a:r>
              <a:rPr kumimoji="1" lang="en-US" altLang="ja-JP" dirty="0"/>
              <a:t>5</a:t>
            </a:r>
            <a:r>
              <a:rPr kumimoji="1" lang="ja-JP" altLang="en-US" dirty="0"/>
              <a:t>秒間隔で取得</a:t>
            </a:r>
            <a:endParaRPr kumimoji="1" lang="en-US" altLang="ja-JP" dirty="0"/>
          </a:p>
          <a:p>
            <a:pPr>
              <a:buFont typeface="Wingdings" panose="05000000000000000000" pitchFamily="2" charset="2"/>
              <a:buChar char="l"/>
            </a:pPr>
            <a:r>
              <a:rPr lang="ja-JP" altLang="en-US" dirty="0"/>
              <a:t>取得した</a:t>
            </a:r>
            <a:r>
              <a:rPr lang="en-US" altLang="ja-JP" dirty="0"/>
              <a:t>CPU</a:t>
            </a:r>
            <a:r>
              <a:rPr lang="ja-JP" altLang="en-US" dirty="0"/>
              <a:t>使用量と</a:t>
            </a:r>
            <a:r>
              <a:rPr lang="en-US" altLang="ja-JP" dirty="0"/>
              <a:t>5</a:t>
            </a:r>
            <a:r>
              <a:rPr lang="ja-JP" altLang="en-US" dirty="0"/>
              <a:t>秒前の</a:t>
            </a:r>
            <a:r>
              <a:rPr lang="en-US" altLang="ja-JP" dirty="0"/>
              <a:t>CPU</a:t>
            </a:r>
            <a:r>
              <a:rPr lang="ja-JP" altLang="en-US" dirty="0"/>
              <a:t>使用量の差分から</a:t>
            </a:r>
            <a:r>
              <a:rPr lang="en-US" altLang="ja-JP" dirty="0"/>
              <a:t>CPU</a:t>
            </a:r>
            <a:r>
              <a:rPr lang="ja-JP" altLang="en-US" dirty="0"/>
              <a:t>使用率を算出</a:t>
            </a:r>
            <a:endParaRPr kumimoji="1" lang="en-US" altLang="ja-JP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="" xmlns:a16="http://schemas.microsoft.com/office/drawing/2014/main" id="{1E9D32E2-09D0-45A1-9AFF-4BD82277AC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22DEB-E1FF-4BEE-A182-437B9452AE5B}" type="slidenum">
              <a:rPr kumimoji="1" lang="ja-JP" altLang="en-US" smtClean="0"/>
              <a:pPr/>
              <a:t>16</a:t>
            </a:fld>
            <a:endParaRPr kumimoji="1" lang="ja-JP" altLang="en-US"/>
          </a:p>
        </p:txBody>
      </p:sp>
      <p:sp>
        <p:nvSpPr>
          <p:cNvPr id="5" name="四角形: 角を丸くする 4">
            <a:extLst>
              <a:ext uri="{FF2B5EF4-FFF2-40B4-BE49-F238E27FC236}">
                <a16:creationId xmlns="" xmlns:a16="http://schemas.microsoft.com/office/drawing/2014/main" id="{45234E3A-6856-4A5C-AE39-772384AED7CB}"/>
              </a:ext>
            </a:extLst>
          </p:cNvPr>
          <p:cNvSpPr/>
          <p:nvPr/>
        </p:nvSpPr>
        <p:spPr>
          <a:xfrm>
            <a:off x="575354" y="3236361"/>
            <a:ext cx="4078290" cy="2897312"/>
          </a:xfrm>
          <a:prstGeom prst="round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3" t="1452" r="21147" b="85215"/>
          <a:stretch/>
        </p:blipFill>
        <p:spPr>
          <a:xfrm>
            <a:off x="502178" y="6236413"/>
            <a:ext cx="3499675" cy="503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0554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5" t="1668" r="53412" b="79762"/>
          <a:stretch/>
        </p:blipFill>
        <p:spPr>
          <a:xfrm>
            <a:off x="502178" y="2829564"/>
            <a:ext cx="8185363" cy="3527396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="" xmlns:a16="http://schemas.microsoft.com/office/drawing/2014/main" id="{8A2D1C3F-B10C-460E-9001-E30CE39DA0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障害検知（</a:t>
            </a:r>
            <a:r>
              <a:rPr lang="en-US" altLang="ja-JP" dirty="0"/>
              <a:t>2</a:t>
            </a:r>
            <a:r>
              <a:rPr lang="ja-JP" altLang="en-US" dirty="0"/>
              <a:t>）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="" xmlns:a16="http://schemas.microsoft.com/office/drawing/2014/main" id="{9080E59D-C54C-4700-9A72-4CE5AB3DB7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ja-JP" altLang="en-US" dirty="0"/>
              <a:t>求めた</a:t>
            </a:r>
            <a:r>
              <a:rPr lang="en-US" altLang="ja-JP" dirty="0"/>
              <a:t>CPU</a:t>
            </a:r>
            <a:r>
              <a:rPr lang="ja-JP" altLang="en-US" dirty="0"/>
              <a:t>使用率を</a:t>
            </a:r>
            <a:r>
              <a:rPr lang="en-US" altLang="ja-JP" dirty="0"/>
              <a:t>Zabbix</a:t>
            </a:r>
            <a:r>
              <a:rPr lang="ja-JP" altLang="en-US" dirty="0"/>
              <a:t> </a:t>
            </a:r>
            <a:r>
              <a:rPr lang="en-US" altLang="ja-JP" dirty="0"/>
              <a:t>Sender</a:t>
            </a:r>
            <a:r>
              <a:rPr lang="ja-JP" altLang="en-US" dirty="0"/>
              <a:t>を利用して</a:t>
            </a:r>
            <a:r>
              <a:rPr lang="en-US" altLang="ja-JP" dirty="0"/>
              <a:t>Zabbix</a:t>
            </a:r>
            <a:r>
              <a:rPr lang="ja-JP" altLang="en-US" dirty="0"/>
              <a:t>サーバに送信</a:t>
            </a:r>
            <a:endParaRPr lang="en-US" altLang="ja-JP" dirty="0"/>
          </a:p>
          <a:p>
            <a:pPr lvl="1">
              <a:buFont typeface="Wingdings" panose="05000000000000000000" pitchFamily="2" charset="2"/>
              <a:buChar char="l"/>
            </a:pPr>
            <a:r>
              <a:rPr lang="en-US" altLang="ja-JP" dirty="0"/>
              <a:t>VM</a:t>
            </a:r>
            <a:r>
              <a:rPr lang="ja-JP" altLang="en-US" dirty="0"/>
              <a:t>内システムの過負荷状態，異常停止を検出</a:t>
            </a:r>
          </a:p>
          <a:p>
            <a:endParaRPr kumimoji="1" lang="ja-JP" altLang="en-US" dirty="0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="" xmlns:a16="http://schemas.microsoft.com/office/drawing/2014/main" id="{9E9A192A-62C7-4E24-9662-4A59E39246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22DEB-E1FF-4BEE-A182-437B9452AE5B}" type="slidenum">
              <a:rPr kumimoji="1" lang="ja-JP" altLang="en-US" smtClean="0"/>
              <a:pPr/>
              <a:t>17</a:t>
            </a:fld>
            <a:endParaRPr kumimoji="1" lang="ja-JP" altLang="en-US"/>
          </a:p>
        </p:txBody>
      </p:sp>
      <p:sp>
        <p:nvSpPr>
          <p:cNvPr id="7" name="四角形: 角を丸くする 6">
            <a:extLst>
              <a:ext uri="{FF2B5EF4-FFF2-40B4-BE49-F238E27FC236}">
                <a16:creationId xmlns="" xmlns:a16="http://schemas.microsoft.com/office/drawing/2014/main" id="{0A721559-7EE0-47C5-BBE0-F0B1E5CFC95C}"/>
              </a:ext>
            </a:extLst>
          </p:cNvPr>
          <p:cNvSpPr/>
          <p:nvPr/>
        </p:nvSpPr>
        <p:spPr>
          <a:xfrm>
            <a:off x="4810862" y="2829564"/>
            <a:ext cx="4116828" cy="3406849"/>
          </a:xfrm>
          <a:prstGeom prst="round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10" name="図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3" t="1452" r="21147" b="85215"/>
          <a:stretch/>
        </p:blipFill>
        <p:spPr>
          <a:xfrm>
            <a:off x="502178" y="6236413"/>
            <a:ext cx="3499675" cy="503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2819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868" t="2194" r="3365" b="71645"/>
          <a:stretch/>
        </p:blipFill>
        <p:spPr>
          <a:xfrm>
            <a:off x="307730" y="2682722"/>
            <a:ext cx="8574260" cy="3631175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="" xmlns:a16="http://schemas.microsoft.com/office/drawing/2014/main" id="{9C751177-16DB-4629-AD8D-69C32D890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障害検知（</a:t>
            </a:r>
            <a:r>
              <a:rPr kumimoji="1" lang="en-US" altLang="ja-JP" dirty="0"/>
              <a:t>3</a:t>
            </a:r>
            <a:r>
              <a:rPr kumimoji="1" lang="ja-JP" altLang="en-US" dirty="0"/>
              <a:t>）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="" xmlns:a16="http://schemas.microsoft.com/office/drawing/2014/main" id="{4635BF75-0A18-49DA-9319-6F7ED7B858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kumimoji="1" lang="en-US" altLang="ja-JP" dirty="0" err="1"/>
              <a:t>libvirt-snmp</a:t>
            </a:r>
            <a:r>
              <a:rPr kumimoji="1" lang="ja-JP" altLang="en-US" dirty="0"/>
              <a:t>は</a:t>
            </a:r>
            <a:r>
              <a:rPr kumimoji="1" lang="en-US" altLang="ja-JP" dirty="0"/>
              <a:t>VM</a:t>
            </a:r>
            <a:r>
              <a:rPr kumimoji="1" lang="ja-JP" altLang="en-US" dirty="0"/>
              <a:t>のステータスが変化すると</a:t>
            </a:r>
            <a:r>
              <a:rPr lang="en-US" altLang="ja-JP" dirty="0"/>
              <a:t>SNMP</a:t>
            </a:r>
            <a:r>
              <a:rPr lang="ja-JP" altLang="en-US" dirty="0"/>
              <a:t>トラップを発行</a:t>
            </a:r>
            <a:endParaRPr lang="en-US" altLang="ja-JP" dirty="0"/>
          </a:p>
          <a:p>
            <a:pPr>
              <a:buFont typeface="Wingdings" panose="05000000000000000000" pitchFamily="2" charset="2"/>
              <a:buChar char="l"/>
            </a:pPr>
            <a:r>
              <a:rPr lang="en-US" altLang="ja-JP" dirty="0"/>
              <a:t>SNMP</a:t>
            </a:r>
            <a:r>
              <a:rPr lang="ja-JP" altLang="en-US" dirty="0"/>
              <a:t>トラップの内容をログファイルに保管</a:t>
            </a:r>
            <a:endParaRPr lang="en-US" altLang="ja-JP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="" xmlns:a16="http://schemas.microsoft.com/office/drawing/2014/main" id="{660F72D4-618A-4AB3-9494-69AE2D21F9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22DEB-E1FF-4BEE-A182-437B9452AE5B}" type="slidenum">
              <a:rPr kumimoji="1" lang="ja-JP" altLang="en-US" smtClean="0"/>
              <a:pPr/>
              <a:t>18</a:t>
            </a:fld>
            <a:endParaRPr kumimoji="1" lang="ja-JP" altLang="en-US"/>
          </a:p>
        </p:txBody>
      </p:sp>
      <p:sp>
        <p:nvSpPr>
          <p:cNvPr id="9" name="四角形: 角を丸くする 4">
            <a:extLst>
              <a:ext uri="{FF2B5EF4-FFF2-40B4-BE49-F238E27FC236}">
                <a16:creationId xmlns="" xmlns:a16="http://schemas.microsoft.com/office/drawing/2014/main" id="{45234E3A-6856-4A5C-AE39-772384AED7CB}"/>
              </a:ext>
            </a:extLst>
          </p:cNvPr>
          <p:cNvSpPr/>
          <p:nvPr/>
        </p:nvSpPr>
        <p:spPr>
          <a:xfrm>
            <a:off x="284509" y="3094265"/>
            <a:ext cx="6010155" cy="2065564"/>
          </a:xfrm>
          <a:prstGeom prst="round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0" t="3960" r="63786" b="87355"/>
          <a:stretch/>
        </p:blipFill>
        <p:spPr>
          <a:xfrm>
            <a:off x="442685" y="6160871"/>
            <a:ext cx="1799772" cy="393701"/>
          </a:xfrm>
          <a:prstGeom prst="rect">
            <a:avLst/>
          </a:prstGeom>
          <a:ln w="25400" cap="sq">
            <a:solidFill>
              <a:srgbClr val="000000"/>
            </a:solidFill>
            <a:miter lim="800000"/>
          </a:ln>
          <a:effectLst>
            <a:outerShdw sx="1000" sy="1000" algn="tl" rotWithShape="0">
              <a:srgbClr val="000000"/>
            </a:outerShdw>
          </a:effectLst>
        </p:spPr>
      </p:pic>
    </p:spTree>
    <p:extLst>
      <p:ext uri="{BB962C8B-B14F-4D97-AF65-F5344CB8AC3E}">
        <p14:creationId xmlns:p14="http://schemas.microsoft.com/office/powerpoint/2010/main" val="2277033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図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868" t="2194" r="3365" b="71645"/>
          <a:stretch/>
        </p:blipFill>
        <p:spPr>
          <a:xfrm>
            <a:off x="307730" y="2682722"/>
            <a:ext cx="8574260" cy="3631175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="" xmlns:a16="http://schemas.microsoft.com/office/drawing/2014/main" id="{9C751177-16DB-4629-AD8D-69C32D890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障害検知（</a:t>
            </a:r>
            <a:r>
              <a:rPr lang="en-US" altLang="ja-JP" dirty="0"/>
              <a:t>4</a:t>
            </a:r>
            <a:r>
              <a:rPr kumimoji="1" lang="ja-JP" altLang="en-US" dirty="0"/>
              <a:t>）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="" xmlns:a16="http://schemas.microsoft.com/office/drawing/2014/main" id="{4635BF75-0A18-49DA-9319-6F7ED7B858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en-US" altLang="ja-JP" dirty="0"/>
              <a:t>Zabbix</a:t>
            </a:r>
            <a:r>
              <a:rPr lang="ja-JP" altLang="en-US" dirty="0"/>
              <a:t>サーバに</a:t>
            </a:r>
            <a:r>
              <a:rPr lang="en-US" altLang="ja-JP" dirty="0"/>
              <a:t>SNMP</a:t>
            </a:r>
            <a:r>
              <a:rPr lang="ja-JP" altLang="en-US" dirty="0"/>
              <a:t>トラップの情報を送信</a:t>
            </a:r>
            <a:endParaRPr lang="en-US" altLang="ja-JP" dirty="0"/>
          </a:p>
          <a:p>
            <a:pPr>
              <a:buFont typeface="Wingdings" panose="05000000000000000000" pitchFamily="2" charset="2"/>
              <a:buChar char="l"/>
            </a:pPr>
            <a:r>
              <a:rPr lang="en-US" altLang="ja-JP" dirty="0"/>
              <a:t>VM</a:t>
            </a:r>
            <a:r>
              <a:rPr lang="ja-JP" altLang="en-US" dirty="0"/>
              <a:t>の状態変化が「</a:t>
            </a:r>
            <a:r>
              <a:rPr lang="en-US" altLang="ja-JP" dirty="0"/>
              <a:t>shutoff</a:t>
            </a:r>
            <a:r>
              <a:rPr lang="ja-JP" altLang="en-US" dirty="0"/>
              <a:t>」の場合に</a:t>
            </a:r>
            <a:r>
              <a:rPr lang="en-US" altLang="ja-JP" dirty="0"/>
              <a:t>VM</a:t>
            </a:r>
            <a:r>
              <a:rPr lang="ja-JP" altLang="en-US" dirty="0"/>
              <a:t>がクラッシュしたことを検知</a:t>
            </a:r>
            <a:endParaRPr lang="en-US" altLang="ja-JP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="" xmlns:a16="http://schemas.microsoft.com/office/drawing/2014/main" id="{CFDB60BE-AE61-4FC1-98C9-DA078E0009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22DEB-E1FF-4BEE-A182-437B9452AE5B}" type="slidenum">
              <a:rPr kumimoji="1" lang="ja-JP" altLang="en-US" smtClean="0"/>
              <a:pPr/>
              <a:t>19</a:t>
            </a:fld>
            <a:endParaRPr kumimoji="1" lang="ja-JP" altLang="en-US"/>
          </a:p>
        </p:txBody>
      </p:sp>
      <p:sp>
        <p:nvSpPr>
          <p:cNvPr id="7" name="四角形: 角を丸くする 4">
            <a:extLst>
              <a:ext uri="{FF2B5EF4-FFF2-40B4-BE49-F238E27FC236}">
                <a16:creationId xmlns="" xmlns:a16="http://schemas.microsoft.com/office/drawing/2014/main" id="{45234E3A-6856-4A5C-AE39-772384AED7CB}"/>
              </a:ext>
            </a:extLst>
          </p:cNvPr>
          <p:cNvSpPr/>
          <p:nvPr/>
        </p:nvSpPr>
        <p:spPr>
          <a:xfrm>
            <a:off x="6335486" y="2800350"/>
            <a:ext cx="2523283" cy="3517901"/>
          </a:xfrm>
          <a:prstGeom prst="round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四角形: 角を丸くする 4">
            <a:extLst>
              <a:ext uri="{FF2B5EF4-FFF2-40B4-BE49-F238E27FC236}">
                <a16:creationId xmlns="" xmlns:a16="http://schemas.microsoft.com/office/drawing/2014/main" id="{45234E3A-6856-4A5C-AE39-772384AED7CB}"/>
              </a:ext>
            </a:extLst>
          </p:cNvPr>
          <p:cNvSpPr/>
          <p:nvPr/>
        </p:nvSpPr>
        <p:spPr>
          <a:xfrm>
            <a:off x="1151163" y="5116010"/>
            <a:ext cx="4531179" cy="925561"/>
          </a:xfrm>
          <a:prstGeom prst="round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9" name="図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0" t="3960" r="63786" b="87355"/>
          <a:stretch/>
        </p:blipFill>
        <p:spPr>
          <a:xfrm>
            <a:off x="442685" y="6160871"/>
            <a:ext cx="1799772" cy="393701"/>
          </a:xfrm>
          <a:prstGeom prst="rect">
            <a:avLst/>
          </a:prstGeom>
          <a:ln w="25400" cap="sq">
            <a:solidFill>
              <a:srgbClr val="000000"/>
            </a:solidFill>
            <a:miter lim="800000"/>
          </a:ln>
          <a:effectLst>
            <a:outerShdw sx="1000" sy="1000" algn="tl" rotWithShape="0">
              <a:srgbClr val="000000"/>
            </a:outerShdw>
          </a:effectLst>
        </p:spPr>
      </p:pic>
    </p:spTree>
    <p:extLst>
      <p:ext uri="{BB962C8B-B14F-4D97-AF65-F5344CB8AC3E}">
        <p14:creationId xmlns:p14="http://schemas.microsoft.com/office/powerpoint/2010/main" val="40848490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="" xmlns:a16="http://schemas.microsoft.com/office/drawing/2014/main" id="{E090CC0A-60AA-480A-A3FC-911CB5AB1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文献情報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="" xmlns:a16="http://schemas.microsoft.com/office/drawing/2014/main" id="{ED510300-76D6-47D5-99CA-7ED2870C33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60" y="2241551"/>
            <a:ext cx="7543800" cy="3017520"/>
          </a:xfrm>
        </p:spPr>
        <p:txBody>
          <a:bodyPr/>
          <a:lstStyle/>
          <a:p>
            <a:pPr>
              <a:tabLst>
                <a:tab pos="870347" algn="l"/>
              </a:tabLst>
            </a:pPr>
            <a:r>
              <a:rPr kumimoji="1" lang="ja-JP" altLang="en-US" sz="2100" dirty="0"/>
              <a:t>論文名：</a:t>
            </a:r>
            <a:r>
              <a:rPr lang="ja-JP" altLang="en-US" sz="2100" dirty="0"/>
              <a:t>クラウドにおける</a:t>
            </a:r>
            <a:r>
              <a:rPr lang="en-US" altLang="ja-JP" sz="2100" dirty="0"/>
              <a:t>VM</a:t>
            </a:r>
            <a:r>
              <a:rPr lang="ja-JP" altLang="en-US" sz="2100" dirty="0"/>
              <a:t>内コンテナを用いた低コストで迅速な自動障害復旧</a:t>
            </a:r>
            <a:endParaRPr lang="en-US" altLang="ja-JP" sz="2100" dirty="0"/>
          </a:p>
          <a:p>
            <a:r>
              <a:rPr lang="ja-JP" altLang="en-US" sz="2100" dirty="0"/>
              <a:t>出典：</a:t>
            </a:r>
            <a:r>
              <a:rPr lang="ja-JP" altLang="en-US" dirty="0"/>
              <a:t>研究報告システムソフトウェアとオペレーティング・システム（</a:t>
            </a:r>
            <a:r>
              <a:rPr lang="en-US" altLang="ja-JP" dirty="0"/>
              <a:t>OS</a:t>
            </a:r>
            <a:r>
              <a:rPr lang="ja-JP" altLang="en-US" dirty="0"/>
              <a:t>）</a:t>
            </a:r>
            <a:r>
              <a:rPr lang="en-US" altLang="ja-JP" dirty="0"/>
              <a:t>, 2018-OS-142,8,pp.1 - 8</a:t>
            </a:r>
            <a:endParaRPr lang="en-US" altLang="ja-JP" sz="2100" dirty="0"/>
          </a:p>
          <a:p>
            <a:r>
              <a:rPr kumimoji="1" lang="ja-JP" altLang="en-US" sz="2100" dirty="0"/>
              <a:t>発行日：</a:t>
            </a:r>
            <a:r>
              <a:rPr kumimoji="1" lang="en-US" altLang="ja-JP" sz="2100" dirty="0"/>
              <a:t>2018</a:t>
            </a:r>
            <a:r>
              <a:rPr kumimoji="1" lang="ja-JP" altLang="en-US" sz="2100" dirty="0"/>
              <a:t>年</a:t>
            </a:r>
            <a:r>
              <a:rPr kumimoji="1" lang="en-US" altLang="ja-JP" sz="2100" dirty="0"/>
              <a:t>2</a:t>
            </a:r>
            <a:r>
              <a:rPr kumimoji="1" lang="ja-JP" altLang="en-US" sz="2100" dirty="0"/>
              <a:t>月</a:t>
            </a:r>
            <a:r>
              <a:rPr kumimoji="1" lang="en-US" altLang="ja-JP" sz="2100" dirty="0"/>
              <a:t>28</a:t>
            </a:r>
            <a:r>
              <a:rPr kumimoji="1" lang="ja-JP" altLang="en-US" sz="2100" dirty="0"/>
              <a:t>日</a:t>
            </a:r>
            <a:endParaRPr kumimoji="1" lang="en-US" altLang="ja-JP" sz="2100" dirty="0"/>
          </a:p>
          <a:p>
            <a:r>
              <a:rPr lang="ja-JP" altLang="en-US" sz="2100" dirty="0"/>
              <a:t>著者：森川　智紀</a:t>
            </a:r>
            <a:r>
              <a:rPr lang="en-US" altLang="ja-JP" sz="2100" baseline="30000" dirty="0"/>
              <a:t>*</a:t>
            </a:r>
            <a:r>
              <a:rPr lang="ja-JP" altLang="en-US" sz="2100" dirty="0" err="1"/>
              <a:t>，</a:t>
            </a:r>
            <a:r>
              <a:rPr lang="ja-JP" altLang="en-US" sz="2100" dirty="0"/>
              <a:t>光来　健一</a:t>
            </a:r>
            <a:r>
              <a:rPr lang="en-US" altLang="ja-JP" sz="2100" baseline="30000" dirty="0"/>
              <a:t>*</a:t>
            </a:r>
          </a:p>
          <a:p>
            <a:pPr marL="0" indent="0">
              <a:buNone/>
            </a:pPr>
            <a:r>
              <a:rPr lang="en-US" altLang="ja-JP" sz="2100" dirty="0"/>
              <a:t>* :</a:t>
            </a:r>
            <a:r>
              <a:rPr lang="ja-JP" altLang="en-US" sz="2100" dirty="0"/>
              <a:t>九州工業大学</a:t>
            </a:r>
            <a:endParaRPr kumimoji="1" lang="en-US" altLang="ja-JP" sz="2100" dirty="0"/>
          </a:p>
          <a:p>
            <a:endParaRPr kumimoji="1" lang="ja-JP" altLang="en-US" dirty="0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="" xmlns:a16="http://schemas.microsoft.com/office/drawing/2014/main" id="{F1B075B5-DF7E-4747-958C-6F66605B8F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22DEB-E1FF-4BEE-A182-437B9452AE5B}" type="slidenum">
              <a:rPr kumimoji="1" lang="ja-JP" altLang="en-US" smtClean="0"/>
              <a:pPr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487337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5" t="68198" r="41465" b="4595"/>
          <a:stretch/>
        </p:blipFill>
        <p:spPr>
          <a:xfrm>
            <a:off x="403448" y="3304323"/>
            <a:ext cx="8382824" cy="3196482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="" xmlns:a16="http://schemas.microsoft.com/office/drawing/2014/main" id="{E9D9CB0E-30A8-4099-AADF-4AC2E5B11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障害復旧（</a:t>
            </a:r>
            <a:r>
              <a:rPr kumimoji="1" lang="en-US" altLang="ja-JP" dirty="0"/>
              <a:t>1</a:t>
            </a:r>
            <a:r>
              <a:rPr kumimoji="1" lang="ja-JP" altLang="en-US" dirty="0"/>
              <a:t>）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="" xmlns:a16="http://schemas.microsoft.com/office/drawing/2014/main" id="{D74D4EC6-8838-48AD-B620-2CDB881CF7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ja-JP" altLang="en-US" dirty="0"/>
              <a:t>復旧用スクリプトの実行</a:t>
            </a:r>
            <a:endParaRPr lang="en-US" altLang="ja-JP" dirty="0"/>
          </a:p>
          <a:p>
            <a:pPr lvl="1">
              <a:buFont typeface="Wingdings" panose="05000000000000000000" pitchFamily="2" charset="2"/>
              <a:buChar char="l"/>
            </a:pPr>
            <a:r>
              <a:rPr kumimoji="1" lang="ja-JP" altLang="en-US" dirty="0"/>
              <a:t>障害検知時に，復旧用スクリプトを実行</a:t>
            </a:r>
            <a:endParaRPr kumimoji="1" lang="en-US" altLang="ja-JP" dirty="0"/>
          </a:p>
          <a:p>
            <a:pPr lvl="1">
              <a:buFont typeface="Wingdings" panose="05000000000000000000" pitchFamily="2" charset="2"/>
              <a:buChar char="l"/>
            </a:pPr>
            <a:r>
              <a:rPr lang="ja-JP" altLang="en-US" dirty="0"/>
              <a:t>必要に応じてコンテナの起動</a:t>
            </a:r>
            <a:endParaRPr lang="en-US" altLang="ja-JP" dirty="0"/>
          </a:p>
          <a:p>
            <a:pPr lvl="1">
              <a:buFont typeface="Wingdings" panose="05000000000000000000" pitchFamily="2" charset="2"/>
              <a:buChar char="l"/>
            </a:pPr>
            <a:r>
              <a:rPr kumimoji="1" lang="ja-JP" altLang="en-US" dirty="0"/>
              <a:t>バックアップから運用系の状態に復元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="" xmlns:a16="http://schemas.microsoft.com/office/drawing/2014/main" id="{71FD4C74-7423-42C9-A9DF-F27251EDFB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22DEB-E1FF-4BEE-A182-437B9452AE5B}" type="slidenum">
              <a:rPr kumimoji="1" lang="ja-JP" altLang="en-US" smtClean="0"/>
              <a:pPr/>
              <a:t>20</a:t>
            </a:fld>
            <a:endParaRPr kumimoji="1" lang="ja-JP" altLang="en-US"/>
          </a:p>
        </p:txBody>
      </p:sp>
      <p:sp>
        <p:nvSpPr>
          <p:cNvPr id="8" name="四角形: 角を丸くする 4">
            <a:extLst>
              <a:ext uri="{FF2B5EF4-FFF2-40B4-BE49-F238E27FC236}">
                <a16:creationId xmlns="" xmlns:a16="http://schemas.microsoft.com/office/drawing/2014/main" id="{45234E3A-6856-4A5C-AE39-772384AED7CB}"/>
              </a:ext>
            </a:extLst>
          </p:cNvPr>
          <p:cNvSpPr/>
          <p:nvPr/>
        </p:nvSpPr>
        <p:spPr>
          <a:xfrm>
            <a:off x="330951" y="3703899"/>
            <a:ext cx="6304627" cy="2614352"/>
          </a:xfrm>
          <a:prstGeom prst="round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9" name="図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0" t="3960" r="63786" b="87355"/>
          <a:stretch/>
        </p:blipFill>
        <p:spPr>
          <a:xfrm>
            <a:off x="6911983" y="2985344"/>
            <a:ext cx="1925534" cy="421211"/>
          </a:xfrm>
          <a:prstGeom prst="rect">
            <a:avLst/>
          </a:prstGeom>
          <a:ln w="25400" cap="sq">
            <a:solidFill>
              <a:srgbClr val="000000"/>
            </a:solidFill>
            <a:miter lim="800000"/>
          </a:ln>
          <a:effectLst>
            <a:outerShdw sx="1000" sy="1000" algn="tl" rotWithShape="0">
              <a:srgbClr val="000000"/>
            </a:outerShdw>
          </a:effectLst>
        </p:spPr>
      </p:pic>
    </p:spTree>
    <p:extLst>
      <p:ext uri="{BB962C8B-B14F-4D97-AF65-F5344CB8AC3E}">
        <p14:creationId xmlns:p14="http://schemas.microsoft.com/office/powerpoint/2010/main" val="34177530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5" t="68198" r="41465" b="4595"/>
          <a:stretch/>
        </p:blipFill>
        <p:spPr>
          <a:xfrm>
            <a:off x="403448" y="3304323"/>
            <a:ext cx="8382824" cy="3196482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="" xmlns:a16="http://schemas.microsoft.com/office/drawing/2014/main" id="{E9D9CB0E-30A8-4099-AADF-4AC2E5B11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障害復旧（</a:t>
            </a:r>
            <a:r>
              <a:rPr lang="en-US" altLang="ja-JP" dirty="0"/>
              <a:t>2</a:t>
            </a:r>
            <a:r>
              <a:rPr kumimoji="1" lang="ja-JP" altLang="en-US" dirty="0"/>
              <a:t>）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="" xmlns:a16="http://schemas.microsoft.com/office/drawing/2014/main" id="{D74D4EC6-8838-48AD-B620-2CDB881CF7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ja-JP" altLang="en-US" dirty="0"/>
              <a:t>サービス提供元の切り替え</a:t>
            </a:r>
            <a:endParaRPr lang="en-US" altLang="ja-JP" dirty="0"/>
          </a:p>
          <a:p>
            <a:pPr lvl="1">
              <a:buFont typeface="Wingdings" panose="05000000000000000000" pitchFamily="2" charset="2"/>
              <a:buChar char="l"/>
            </a:pPr>
            <a:r>
              <a:rPr kumimoji="1" lang="ja-JP" altLang="en-US" dirty="0"/>
              <a:t>コンテナが使用するネットワークポートの確認</a:t>
            </a:r>
            <a:endParaRPr kumimoji="1" lang="en-US" altLang="ja-JP" dirty="0"/>
          </a:p>
          <a:p>
            <a:pPr lvl="1">
              <a:buFont typeface="Wingdings" panose="05000000000000000000" pitchFamily="2" charset="2"/>
              <a:buChar char="l"/>
            </a:pPr>
            <a:r>
              <a:rPr lang="en-US" altLang="ja-JP" dirty="0" err="1"/>
              <a:t>DNSupdate</a:t>
            </a:r>
            <a:r>
              <a:rPr lang="ja-JP" altLang="en-US" dirty="0"/>
              <a:t>を実行し，</a:t>
            </a:r>
            <a:r>
              <a:rPr lang="en-US" altLang="ja-JP" dirty="0"/>
              <a:t>DNS</a:t>
            </a:r>
            <a:r>
              <a:rPr lang="ja-JP" altLang="en-US" dirty="0"/>
              <a:t>レコードの更新</a:t>
            </a:r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="" xmlns:a16="http://schemas.microsoft.com/office/drawing/2014/main" id="{987A5D15-2912-4130-96DC-58DCE5155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22DEB-E1FF-4BEE-A182-437B9452AE5B}" type="slidenum">
              <a:rPr kumimoji="1" lang="ja-JP" altLang="en-US" smtClean="0"/>
              <a:pPr/>
              <a:t>21</a:t>
            </a:fld>
            <a:endParaRPr kumimoji="1" lang="ja-JP" altLang="en-US"/>
          </a:p>
        </p:txBody>
      </p:sp>
      <p:sp>
        <p:nvSpPr>
          <p:cNvPr id="7" name="四角形: 角を丸くする 4">
            <a:extLst>
              <a:ext uri="{FF2B5EF4-FFF2-40B4-BE49-F238E27FC236}">
                <a16:creationId xmlns="" xmlns:a16="http://schemas.microsoft.com/office/drawing/2014/main" id="{45234E3A-6856-4A5C-AE39-772384AED7CB}"/>
              </a:ext>
            </a:extLst>
          </p:cNvPr>
          <p:cNvSpPr/>
          <p:nvPr/>
        </p:nvSpPr>
        <p:spPr>
          <a:xfrm>
            <a:off x="6833285" y="3332991"/>
            <a:ext cx="2224217" cy="3011715"/>
          </a:xfrm>
          <a:prstGeom prst="round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0" t="3960" r="63786" b="87355"/>
          <a:stretch/>
        </p:blipFill>
        <p:spPr>
          <a:xfrm>
            <a:off x="6933235" y="2765565"/>
            <a:ext cx="1925534" cy="421211"/>
          </a:xfrm>
          <a:prstGeom prst="rect">
            <a:avLst/>
          </a:prstGeom>
          <a:ln w="25400" cap="sq">
            <a:solidFill>
              <a:srgbClr val="000000"/>
            </a:solidFill>
            <a:miter lim="800000"/>
          </a:ln>
          <a:effectLst>
            <a:outerShdw sx="1000" sy="1000" algn="tl" rotWithShape="0">
              <a:srgbClr val="000000"/>
            </a:outerShdw>
          </a:effectLst>
        </p:spPr>
      </p:pic>
    </p:spTree>
    <p:extLst>
      <p:ext uri="{BB962C8B-B14F-4D97-AF65-F5344CB8AC3E}">
        <p14:creationId xmlns:p14="http://schemas.microsoft.com/office/powerpoint/2010/main" val="22559546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6">
            <a:extLst>
              <a:ext uri="{FF2B5EF4-FFF2-40B4-BE49-F238E27FC236}">
                <a16:creationId xmlns="" xmlns:a16="http://schemas.microsoft.com/office/drawing/2014/main" id="{5AD979AA-5C71-4C57-AF17-BCD6412B21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実験環境（</a:t>
            </a:r>
            <a:r>
              <a:rPr lang="en-US" altLang="ja-JP" dirty="0"/>
              <a:t>1</a:t>
            </a:r>
            <a:r>
              <a:rPr lang="ja-JP" altLang="en-US" dirty="0"/>
              <a:t>）</a:t>
            </a:r>
            <a:endParaRPr kumimoji="1" lang="ja-JP" altLang="en-US" dirty="0"/>
          </a:p>
        </p:txBody>
      </p:sp>
      <p:sp>
        <p:nvSpPr>
          <p:cNvPr id="8" name="コンテンツ プレースホルダー 7">
            <a:extLst>
              <a:ext uri="{FF2B5EF4-FFF2-40B4-BE49-F238E27FC236}">
                <a16:creationId xmlns="" xmlns:a16="http://schemas.microsoft.com/office/drawing/2014/main" id="{2443C0A3-7A8C-41B4-A124-B6E47D9095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ja-JP" altLang="en-US" dirty="0"/>
              <a:t>復旧時間，障害対策コストの比較を行う</a:t>
            </a:r>
            <a:endParaRPr kumimoji="1" lang="en-US" altLang="ja-JP" dirty="0"/>
          </a:p>
          <a:p>
            <a:pPr>
              <a:buFont typeface="Wingdings" panose="05000000000000000000" pitchFamily="2" charset="2"/>
              <a:buChar char="l"/>
            </a:pPr>
            <a:r>
              <a:rPr kumimoji="1" lang="ja-JP" altLang="en-US" dirty="0"/>
              <a:t>運用系</a:t>
            </a:r>
            <a:endParaRPr kumimoji="1" lang="en-US" altLang="ja-JP" dirty="0"/>
          </a:p>
          <a:p>
            <a:pPr lvl="1">
              <a:buFont typeface="Wingdings" panose="05000000000000000000" pitchFamily="2" charset="2"/>
              <a:buChar char="l"/>
            </a:pPr>
            <a:r>
              <a:rPr kumimoji="1" lang="en-US" altLang="ja-JP" dirty="0"/>
              <a:t>4</a:t>
            </a:r>
            <a:r>
              <a:rPr lang="ja-JP" altLang="en-US" dirty="0"/>
              <a:t>台の</a:t>
            </a:r>
            <a:r>
              <a:rPr lang="en-US" altLang="ja-JP" dirty="0"/>
              <a:t>VM</a:t>
            </a:r>
            <a:r>
              <a:rPr lang="ja-JP" altLang="en-US" dirty="0"/>
              <a:t>を動作</a:t>
            </a:r>
            <a:endParaRPr kumimoji="1" lang="en-US" altLang="ja-JP" dirty="0"/>
          </a:p>
          <a:p>
            <a:pPr lvl="1">
              <a:buFont typeface="Wingdings" panose="05000000000000000000" pitchFamily="2" charset="2"/>
              <a:buChar char="l"/>
            </a:pPr>
            <a:r>
              <a:rPr lang="en-US" altLang="ja-JP" dirty="0"/>
              <a:t>Apache Web</a:t>
            </a:r>
            <a:r>
              <a:rPr lang="ja-JP" altLang="en-US" dirty="0"/>
              <a:t>サーバ</a:t>
            </a:r>
            <a:r>
              <a:rPr lang="en-US" altLang="ja-JP" dirty="0"/>
              <a:t>3</a:t>
            </a:r>
            <a:r>
              <a:rPr lang="ja-JP" altLang="en-US" dirty="0"/>
              <a:t>台，</a:t>
            </a:r>
            <a:r>
              <a:rPr lang="en-US" altLang="ja-JP" dirty="0"/>
              <a:t>MySQL</a:t>
            </a:r>
            <a:r>
              <a:rPr lang="ja-JP" altLang="en-US" dirty="0"/>
              <a:t>サーバ</a:t>
            </a:r>
            <a:r>
              <a:rPr lang="en-US" altLang="ja-JP" dirty="0"/>
              <a:t>1</a:t>
            </a:r>
            <a:r>
              <a:rPr lang="ja-JP" altLang="en-US" dirty="0"/>
              <a:t>台</a:t>
            </a:r>
            <a:endParaRPr lang="en-US" altLang="ja-JP" dirty="0"/>
          </a:p>
          <a:p>
            <a:pPr>
              <a:buFont typeface="Wingdings" panose="05000000000000000000" pitchFamily="2" charset="2"/>
              <a:buChar char="l"/>
            </a:pPr>
            <a:r>
              <a:rPr kumimoji="1" lang="ja-JP" altLang="en-US" dirty="0"/>
              <a:t>待機系</a:t>
            </a:r>
            <a:endParaRPr kumimoji="1" lang="en-US" altLang="ja-JP" dirty="0"/>
          </a:p>
          <a:p>
            <a:pPr lvl="1">
              <a:buFont typeface="Wingdings" panose="05000000000000000000" pitchFamily="2" charset="2"/>
              <a:buChar char="l"/>
            </a:pPr>
            <a:r>
              <a:rPr lang="en-US" altLang="ja-JP" dirty="0"/>
              <a:t>1</a:t>
            </a:r>
            <a:r>
              <a:rPr lang="ja-JP" altLang="en-US" dirty="0"/>
              <a:t>台の</a:t>
            </a:r>
            <a:r>
              <a:rPr lang="en-US" altLang="ja-JP" dirty="0"/>
              <a:t>VM</a:t>
            </a:r>
            <a:r>
              <a:rPr lang="ja-JP" altLang="en-US" dirty="0"/>
              <a:t>上に</a:t>
            </a:r>
            <a:r>
              <a:rPr lang="en-US" altLang="ja-JP" dirty="0"/>
              <a:t>4</a:t>
            </a:r>
            <a:r>
              <a:rPr lang="ja-JP" altLang="en-US" dirty="0" err="1"/>
              <a:t>つの</a:t>
            </a:r>
            <a:r>
              <a:rPr lang="ja-JP" altLang="en-US" dirty="0"/>
              <a:t>コンテナ</a:t>
            </a:r>
            <a:endParaRPr lang="en-US" altLang="ja-JP" dirty="0"/>
          </a:p>
          <a:p>
            <a:pPr lvl="1">
              <a:buFont typeface="Wingdings" panose="05000000000000000000" pitchFamily="2" charset="2"/>
              <a:buChar char="l"/>
            </a:pPr>
            <a:endParaRPr lang="en-US" altLang="ja-JP" dirty="0"/>
          </a:p>
          <a:p>
            <a:pPr>
              <a:buFont typeface="Wingdings" panose="05000000000000000000" pitchFamily="2" charset="2"/>
              <a:buChar char="l"/>
            </a:pPr>
            <a:r>
              <a:rPr kumimoji="1" lang="ja-JP" altLang="en-US" dirty="0"/>
              <a:t>比較対象</a:t>
            </a:r>
            <a:endParaRPr kumimoji="1" lang="en-US" altLang="ja-JP" dirty="0"/>
          </a:p>
          <a:p>
            <a:pPr lvl="1">
              <a:buFont typeface="Wingdings" panose="05000000000000000000" pitchFamily="2" charset="2"/>
              <a:buChar char="l"/>
            </a:pPr>
            <a:r>
              <a:rPr kumimoji="1" lang="ja-JP" altLang="en-US" dirty="0"/>
              <a:t>運用系，待機系ともに</a:t>
            </a:r>
            <a:r>
              <a:rPr kumimoji="1" lang="en-US" altLang="ja-JP" dirty="0"/>
              <a:t>4</a:t>
            </a:r>
            <a:r>
              <a:rPr lang="ja-JP" altLang="en-US" dirty="0"/>
              <a:t>台の</a:t>
            </a:r>
            <a:r>
              <a:rPr lang="en-US" altLang="ja-JP" dirty="0"/>
              <a:t>VM</a:t>
            </a:r>
            <a:r>
              <a:rPr lang="ja-JP" altLang="en-US" dirty="0"/>
              <a:t>を用いる従来システム</a:t>
            </a:r>
            <a:endParaRPr kumimoji="1"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="" xmlns:a16="http://schemas.microsoft.com/office/drawing/2014/main" id="{7E4DF116-FD88-49E1-8971-7945B95C79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22DEB-E1FF-4BEE-A182-437B9452AE5B}" type="slidenum">
              <a:rPr kumimoji="1" lang="ja-JP" altLang="en-US" smtClean="0"/>
              <a:pPr/>
              <a:t>22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727061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="" xmlns:a16="http://schemas.microsoft.com/office/drawing/2014/main" id="{64DC3A58-53DC-4431-965F-13B51D4C50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>
                <a:latin typeface="+mj-ea"/>
              </a:rPr>
              <a:t>実験環境</a:t>
            </a:r>
            <a:r>
              <a:rPr lang="ja-JP" altLang="en-US" dirty="0">
                <a:latin typeface="+mj-ea"/>
              </a:rPr>
              <a:t>（</a:t>
            </a:r>
            <a:r>
              <a:rPr lang="en-US" altLang="ja-JP" dirty="0">
                <a:latin typeface="+mj-ea"/>
              </a:rPr>
              <a:t>2</a:t>
            </a:r>
            <a:r>
              <a:rPr lang="ja-JP" altLang="en-US" dirty="0">
                <a:latin typeface="+mj-ea"/>
              </a:rPr>
              <a:t>）</a:t>
            </a:r>
            <a:endParaRPr kumimoji="1" lang="ja-JP" altLang="en-US" dirty="0">
              <a:latin typeface="+mj-ea"/>
            </a:endParaRP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="" xmlns:a16="http://schemas.microsoft.com/office/drawing/2014/main" id="{C439B877-529F-405F-AB52-C12EDFF6B6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ctr"/>
            <a:r>
              <a:rPr lang="ja-JP" altLang="en-US" sz="2400" dirty="0">
                <a:solidFill>
                  <a:schemeClr val="tx1"/>
                </a:solidFill>
              </a:rPr>
              <a:t>運用系と待機系</a:t>
            </a:r>
            <a:endParaRPr kumimoji="1" lang="ja-JP" altLang="en-US" sz="2400" dirty="0">
              <a:solidFill>
                <a:schemeClr val="tx1"/>
              </a:solidFill>
            </a:endParaRPr>
          </a:p>
        </p:txBody>
      </p:sp>
      <p:graphicFrame>
        <p:nvGraphicFramePr>
          <p:cNvPr id="8" name="コンテンツ プレースホルダー 7">
            <a:extLst>
              <a:ext uri="{FF2B5EF4-FFF2-40B4-BE49-F238E27FC236}">
                <a16:creationId xmlns="" xmlns:a16="http://schemas.microsoft.com/office/drawing/2014/main" id="{17209177-DC25-4471-9126-037473E29815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064707789"/>
              </p:ext>
            </p:extLst>
          </p:nvPr>
        </p:nvGraphicFramePr>
        <p:xfrm>
          <a:off x="546100" y="2582334"/>
          <a:ext cx="4025900" cy="3169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8900">
                  <a:extLst>
                    <a:ext uri="{9D8B030D-6E8A-4147-A177-3AD203B41FA5}">
                      <a16:colId xmlns="" xmlns:a16="http://schemas.microsoft.com/office/drawing/2014/main" val="2619831094"/>
                    </a:ext>
                  </a:extLst>
                </a:gridCol>
                <a:gridCol w="2667000">
                  <a:extLst>
                    <a:ext uri="{9D8B030D-6E8A-4147-A177-3AD203B41FA5}">
                      <a16:colId xmlns="" xmlns:a16="http://schemas.microsoft.com/office/drawing/2014/main" val="26703356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000" dirty="0"/>
                        <a:t>項目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000" dirty="0"/>
                        <a:t>内容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1439473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/>
                        <a:t>CPU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/>
                        <a:t>Intel Xeon E3-1226 v3</a:t>
                      </a:r>
                      <a:endParaRPr kumimoji="1" lang="ja-JP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770994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/>
                        <a:t>Memory</a:t>
                      </a:r>
                      <a:endParaRPr kumimoji="1" lang="ja-JP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/>
                        <a:t>8GB</a:t>
                      </a:r>
                      <a:endParaRPr kumimoji="1" lang="ja-JP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4013052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/>
                        <a:t>Network</a:t>
                      </a:r>
                      <a:endParaRPr kumimoji="1" lang="ja-JP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000" dirty="0"/>
                        <a:t>ギガビットイーサネット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3391147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/>
                        <a:t>OS</a:t>
                      </a:r>
                      <a:endParaRPr kumimoji="1" lang="ja-JP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/>
                        <a:t>Ubuntu 16.04.2 LTS</a:t>
                      </a:r>
                      <a:endParaRPr kumimoji="1" lang="ja-JP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3999127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/>
                        <a:t>Kernel</a:t>
                      </a:r>
                      <a:endParaRPr kumimoji="1" lang="ja-JP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/>
                        <a:t>Linux 4.4.0-101-generic</a:t>
                      </a:r>
                      <a:endParaRPr kumimoji="1" lang="ja-JP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1683348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/>
                        <a:t>Hypervisor</a:t>
                      </a:r>
                      <a:endParaRPr kumimoji="1" lang="ja-JP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/>
                        <a:t>KVM 2.5.0</a:t>
                      </a:r>
                      <a:endParaRPr kumimoji="1" lang="ja-JP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2445510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/>
                        <a:t>Container</a:t>
                      </a:r>
                      <a:endParaRPr kumimoji="1" lang="ja-JP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/>
                        <a:t>LXD 2.15</a:t>
                      </a:r>
                      <a:endParaRPr kumimoji="1" lang="ja-JP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646464468"/>
                  </a:ext>
                </a:extLst>
              </a:tr>
            </a:tbl>
          </a:graphicData>
        </a:graphic>
      </p:graphicFrame>
      <p:sp>
        <p:nvSpPr>
          <p:cNvPr id="6" name="テキスト プレースホルダー 5">
            <a:extLst>
              <a:ext uri="{FF2B5EF4-FFF2-40B4-BE49-F238E27FC236}">
                <a16:creationId xmlns="" xmlns:a16="http://schemas.microsoft.com/office/drawing/2014/main" id="{95B1E48A-A2D2-4E56-9A05-56E0DCE658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pPr algn="ctr"/>
            <a:r>
              <a:rPr kumimoji="1" lang="en-US" altLang="ja-JP" sz="2400" dirty="0">
                <a:solidFill>
                  <a:schemeClr val="tx1"/>
                </a:solidFill>
              </a:rPr>
              <a:t>VM</a:t>
            </a:r>
            <a:endParaRPr kumimoji="1" lang="ja-JP" altLang="en-US" sz="2400" dirty="0">
              <a:solidFill>
                <a:schemeClr val="tx1"/>
              </a:solidFill>
            </a:endParaRPr>
          </a:p>
        </p:txBody>
      </p:sp>
      <p:graphicFrame>
        <p:nvGraphicFramePr>
          <p:cNvPr id="9" name="コンテンツ プレースホルダー 8">
            <a:extLst>
              <a:ext uri="{FF2B5EF4-FFF2-40B4-BE49-F238E27FC236}">
                <a16:creationId xmlns="" xmlns:a16="http://schemas.microsoft.com/office/drawing/2014/main" id="{4860336C-7665-41BB-BB1C-4CB3ADEDF45C}"/>
              </a:ext>
            </a:extLst>
          </p:cNvPr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3360528918"/>
              </p:ext>
            </p:extLst>
          </p:nvPr>
        </p:nvGraphicFramePr>
        <p:xfrm>
          <a:off x="4664075" y="2582863"/>
          <a:ext cx="3702050" cy="1981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3582">
                  <a:extLst>
                    <a:ext uri="{9D8B030D-6E8A-4147-A177-3AD203B41FA5}">
                      <a16:colId xmlns="" xmlns:a16="http://schemas.microsoft.com/office/drawing/2014/main" val="2768448423"/>
                    </a:ext>
                  </a:extLst>
                </a:gridCol>
                <a:gridCol w="2618468">
                  <a:extLst>
                    <a:ext uri="{9D8B030D-6E8A-4147-A177-3AD203B41FA5}">
                      <a16:colId xmlns="" xmlns:a16="http://schemas.microsoft.com/office/drawing/2014/main" val="27162767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000" dirty="0"/>
                        <a:t>項目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000" dirty="0"/>
                        <a:t>内容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8762055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/>
                        <a:t>CPU</a:t>
                      </a:r>
                      <a:endParaRPr kumimoji="1" lang="ja-JP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/>
                        <a:t>2</a:t>
                      </a:r>
                      <a:endParaRPr kumimoji="1" lang="ja-JP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9215356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/>
                        <a:t>Memory</a:t>
                      </a:r>
                      <a:endParaRPr kumimoji="1" lang="ja-JP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/>
                        <a:t>2GB</a:t>
                      </a:r>
                      <a:endParaRPr kumimoji="1" lang="ja-JP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3224969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/>
                        <a:t>OS</a:t>
                      </a:r>
                      <a:endParaRPr kumimoji="1" lang="ja-JP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000" dirty="0"/>
                        <a:t>Ubuntu 16.04.2 LTS</a:t>
                      </a:r>
                      <a:endParaRPr kumimoji="1" lang="ja-JP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1956057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/>
                        <a:t>Kernel</a:t>
                      </a:r>
                      <a:endParaRPr kumimoji="1" lang="ja-JP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000" dirty="0"/>
                        <a:t>Linux 4.4.0-083-generic</a:t>
                      </a:r>
                      <a:endParaRPr kumimoji="1" lang="ja-JP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939959647"/>
                  </a:ext>
                </a:extLst>
              </a:tr>
            </a:tbl>
          </a:graphicData>
        </a:graphic>
      </p:graphicFrame>
      <p:sp>
        <p:nvSpPr>
          <p:cNvPr id="3" name="スライド番号プレースホルダー 2">
            <a:extLst>
              <a:ext uri="{FF2B5EF4-FFF2-40B4-BE49-F238E27FC236}">
                <a16:creationId xmlns="" xmlns:a16="http://schemas.microsoft.com/office/drawing/2014/main" id="{DCAF2580-078E-44E3-9083-B93F619DB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22DEB-E1FF-4BEE-A182-437B9452AE5B}" type="slidenum">
              <a:rPr kumimoji="1" lang="ja-JP" altLang="en-US" smtClean="0"/>
              <a:t>23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784648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6">
            <a:extLst>
              <a:ext uri="{FF2B5EF4-FFF2-40B4-BE49-F238E27FC236}">
                <a16:creationId xmlns="" xmlns:a16="http://schemas.microsoft.com/office/drawing/2014/main" id="{5D721F59-4EA1-412D-A284-46AD70298D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実験環境（</a:t>
            </a:r>
            <a:r>
              <a:rPr lang="en-US" altLang="ja-JP" dirty="0"/>
              <a:t>3</a:t>
            </a:r>
            <a:r>
              <a:rPr lang="ja-JP" altLang="en-US" dirty="0"/>
              <a:t>）</a:t>
            </a:r>
            <a:endParaRPr kumimoji="1" lang="ja-JP" altLang="en-US" dirty="0"/>
          </a:p>
        </p:txBody>
      </p:sp>
      <p:graphicFrame>
        <p:nvGraphicFramePr>
          <p:cNvPr id="10" name="コンテンツ プレースホルダー 9">
            <a:extLst>
              <a:ext uri="{FF2B5EF4-FFF2-40B4-BE49-F238E27FC236}">
                <a16:creationId xmlns="" xmlns:a16="http://schemas.microsoft.com/office/drawing/2014/main" id="{9E5833A3-1052-49C1-8334-FC490B32155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72785065"/>
              </p:ext>
            </p:extLst>
          </p:nvPr>
        </p:nvGraphicFramePr>
        <p:xfrm>
          <a:off x="822960" y="2874963"/>
          <a:ext cx="7543800" cy="237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71900">
                  <a:extLst>
                    <a:ext uri="{9D8B030D-6E8A-4147-A177-3AD203B41FA5}">
                      <a16:colId xmlns="" xmlns:a16="http://schemas.microsoft.com/office/drawing/2014/main" val="3539138258"/>
                    </a:ext>
                  </a:extLst>
                </a:gridCol>
                <a:gridCol w="3771900">
                  <a:extLst>
                    <a:ext uri="{9D8B030D-6E8A-4147-A177-3AD203B41FA5}">
                      <a16:colId xmlns="" xmlns:a16="http://schemas.microsoft.com/office/drawing/2014/main" val="31596254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000" dirty="0"/>
                        <a:t>項目</a:t>
                      </a:r>
                    </a:p>
                  </a:txBody>
                  <a:tcPr marL="44893" marR="44893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000" dirty="0"/>
                        <a:t>内容</a:t>
                      </a:r>
                    </a:p>
                  </a:txBody>
                  <a:tcPr marL="44893" marR="44893"/>
                </a:tc>
                <a:extLst>
                  <a:ext uri="{0D108BD9-81ED-4DB2-BD59-A6C34878D82A}">
                    <a16:rowId xmlns="" xmlns:a16="http://schemas.microsoft.com/office/drawing/2014/main" val="36501707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000" dirty="0"/>
                        <a:t>クラウド</a:t>
                      </a:r>
                    </a:p>
                  </a:txBody>
                  <a:tcPr marL="44893" marR="44893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/>
                        <a:t>Amazon</a:t>
                      </a:r>
                      <a:r>
                        <a:rPr kumimoji="1" lang="ja-JP" altLang="en-US" sz="2000" dirty="0"/>
                        <a:t> </a:t>
                      </a:r>
                      <a:r>
                        <a:rPr kumimoji="1" lang="en-US" altLang="ja-JP" sz="2000" dirty="0"/>
                        <a:t>EC2</a:t>
                      </a:r>
                      <a:endParaRPr kumimoji="1" lang="ja-JP" altLang="en-US" sz="2000" dirty="0"/>
                    </a:p>
                  </a:txBody>
                  <a:tcPr marL="44893" marR="44893"/>
                </a:tc>
                <a:extLst>
                  <a:ext uri="{0D108BD9-81ED-4DB2-BD59-A6C34878D82A}">
                    <a16:rowId xmlns="" xmlns:a16="http://schemas.microsoft.com/office/drawing/2014/main" val="35112091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000" dirty="0"/>
                        <a:t>仮想</a:t>
                      </a:r>
                      <a:r>
                        <a:rPr kumimoji="1" lang="en-US" altLang="ja-JP" sz="2000" dirty="0"/>
                        <a:t>CPU</a:t>
                      </a:r>
                      <a:r>
                        <a:rPr kumimoji="1" lang="ja-JP" altLang="en-US" sz="2000" dirty="0"/>
                        <a:t>数</a:t>
                      </a:r>
                    </a:p>
                  </a:txBody>
                  <a:tcPr marL="44893" marR="44893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/>
                        <a:t>8</a:t>
                      </a:r>
                      <a:endParaRPr kumimoji="1" lang="ja-JP" altLang="en-US" sz="2000" dirty="0"/>
                    </a:p>
                  </a:txBody>
                  <a:tcPr marL="44893" marR="44893"/>
                </a:tc>
                <a:extLst>
                  <a:ext uri="{0D108BD9-81ED-4DB2-BD59-A6C34878D82A}">
                    <a16:rowId xmlns="" xmlns:a16="http://schemas.microsoft.com/office/drawing/2014/main" val="28144791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/>
                        <a:t>Memory</a:t>
                      </a:r>
                      <a:endParaRPr kumimoji="1" lang="ja-JP" altLang="en-US" sz="2000" dirty="0"/>
                    </a:p>
                  </a:txBody>
                  <a:tcPr marL="44893" marR="44893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/>
                        <a:t>32GB</a:t>
                      </a:r>
                      <a:endParaRPr kumimoji="1" lang="ja-JP" altLang="en-US" sz="2000" dirty="0"/>
                    </a:p>
                  </a:txBody>
                  <a:tcPr marL="44893" marR="44893"/>
                </a:tc>
                <a:extLst>
                  <a:ext uri="{0D108BD9-81ED-4DB2-BD59-A6C34878D82A}">
                    <a16:rowId xmlns="" xmlns:a16="http://schemas.microsoft.com/office/drawing/2014/main" val="23258643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/>
                        <a:t>OS</a:t>
                      </a:r>
                      <a:endParaRPr kumimoji="1" lang="ja-JP" altLang="en-US" sz="2000" dirty="0"/>
                    </a:p>
                  </a:txBody>
                  <a:tcPr marL="44893" marR="44893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/>
                        <a:t>Red</a:t>
                      </a:r>
                      <a:r>
                        <a:rPr kumimoji="1" lang="ja-JP" altLang="en-US" sz="2000" dirty="0"/>
                        <a:t> </a:t>
                      </a:r>
                      <a:r>
                        <a:rPr kumimoji="1" lang="en-US" altLang="ja-JP" sz="2000" dirty="0"/>
                        <a:t>Hat Enterprise</a:t>
                      </a:r>
                      <a:r>
                        <a:rPr kumimoji="1" lang="ja-JP" altLang="en-US" sz="2000" dirty="0"/>
                        <a:t> </a:t>
                      </a:r>
                      <a:r>
                        <a:rPr kumimoji="1" lang="en-US" altLang="ja-JP" sz="2000" dirty="0"/>
                        <a:t>Linux</a:t>
                      </a:r>
                      <a:endParaRPr kumimoji="1" lang="ja-JP" altLang="en-US" sz="2000" dirty="0"/>
                    </a:p>
                  </a:txBody>
                  <a:tcPr marL="44893" marR="44893"/>
                </a:tc>
                <a:extLst>
                  <a:ext uri="{0D108BD9-81ED-4DB2-BD59-A6C34878D82A}">
                    <a16:rowId xmlns="" xmlns:a16="http://schemas.microsoft.com/office/drawing/2014/main" val="5831791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000" dirty="0"/>
                        <a:t>レンタル期間</a:t>
                      </a:r>
                    </a:p>
                  </a:txBody>
                  <a:tcPr marL="44893" marR="44893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/>
                        <a:t>1</a:t>
                      </a:r>
                      <a:r>
                        <a:rPr kumimoji="1" lang="ja-JP" altLang="en-US" sz="2000" dirty="0"/>
                        <a:t>年間</a:t>
                      </a:r>
                    </a:p>
                  </a:txBody>
                  <a:tcPr marL="44893" marR="44893"/>
                </a:tc>
                <a:extLst>
                  <a:ext uri="{0D108BD9-81ED-4DB2-BD59-A6C34878D82A}">
                    <a16:rowId xmlns="" xmlns:a16="http://schemas.microsoft.com/office/drawing/2014/main" val="846238293"/>
                  </a:ext>
                </a:extLst>
              </a:tr>
            </a:tbl>
          </a:graphicData>
        </a:graphic>
      </p:graphicFrame>
      <p:sp>
        <p:nvSpPr>
          <p:cNvPr id="15" name="テキスト ボックス 14">
            <a:extLst>
              <a:ext uri="{FF2B5EF4-FFF2-40B4-BE49-F238E27FC236}">
                <a16:creationId xmlns="" xmlns:a16="http://schemas.microsoft.com/office/drawing/2014/main" id="{F784F233-B644-46E3-9E09-0A36FECC3DAC}"/>
              </a:ext>
            </a:extLst>
          </p:cNvPr>
          <p:cNvSpPr txBox="1"/>
          <p:nvPr/>
        </p:nvSpPr>
        <p:spPr>
          <a:xfrm>
            <a:off x="3263789" y="2075329"/>
            <a:ext cx="26164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コスト見積もり環境</a:t>
            </a:r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="" xmlns:a16="http://schemas.microsoft.com/office/drawing/2014/main" id="{ADBD2003-6BC7-4E69-8065-BD6C3B77F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22DEB-E1FF-4BEE-A182-437B9452AE5B}" type="slidenum">
              <a:rPr kumimoji="1" lang="ja-JP" altLang="en-US" smtClean="0"/>
              <a:pPr/>
              <a:t>24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579289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="" xmlns:a16="http://schemas.microsoft.com/office/drawing/2014/main" id="{5E05EC68-FDCA-4622-B175-AAA7972D3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実験結果（</a:t>
            </a:r>
            <a:r>
              <a:rPr lang="en-US" altLang="ja-JP" dirty="0"/>
              <a:t>1</a:t>
            </a:r>
            <a:r>
              <a:rPr kumimoji="1" lang="ja-JP" altLang="en-US" dirty="0"/>
              <a:t>）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="" xmlns:a16="http://schemas.microsoft.com/office/drawing/2014/main" id="{F0399936-406A-49F1-8F63-A33BC90216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60" y="1845734"/>
            <a:ext cx="7543800" cy="4023360"/>
          </a:xfrm>
        </p:spPr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kumimoji="1" lang="ja-JP" altLang="en-US" dirty="0"/>
              <a:t>ウォームスタンバイにおける復旧時間の比較</a:t>
            </a:r>
            <a:endParaRPr kumimoji="1" lang="en-US" altLang="ja-JP" dirty="0"/>
          </a:p>
          <a:p>
            <a:pPr lvl="1">
              <a:buFont typeface="Wingdings" panose="05000000000000000000" pitchFamily="2" charset="2"/>
              <a:buChar char="l"/>
            </a:pPr>
            <a:r>
              <a:rPr lang="ja-JP" altLang="en-US" dirty="0"/>
              <a:t>同等の時間でサービスの切り替えが可能</a:t>
            </a:r>
            <a:endParaRPr kumimoji="1"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="" xmlns:a16="http://schemas.microsoft.com/office/drawing/2014/main" id="{21362A7B-A516-48E8-AF79-73C77A15592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55"/>
          <a:stretch/>
        </p:blipFill>
        <p:spPr>
          <a:xfrm>
            <a:off x="1892112" y="2852722"/>
            <a:ext cx="5405496" cy="3395678"/>
          </a:xfrm>
          <a:prstGeom prst="rect">
            <a:avLst/>
          </a:prstGeom>
        </p:spPr>
      </p:pic>
      <p:sp>
        <p:nvSpPr>
          <p:cNvPr id="5" name="スライド番号プレースホルダー 4">
            <a:extLst>
              <a:ext uri="{FF2B5EF4-FFF2-40B4-BE49-F238E27FC236}">
                <a16:creationId xmlns="" xmlns:a16="http://schemas.microsoft.com/office/drawing/2014/main" id="{8932A9FA-4CBB-49CE-A840-61FD40086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22DEB-E1FF-4BEE-A182-437B9452AE5B}" type="slidenum">
              <a:rPr kumimoji="1" lang="ja-JP" altLang="en-US" smtClean="0"/>
              <a:pPr/>
              <a:t>25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271206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="" xmlns:a16="http://schemas.microsoft.com/office/drawing/2014/main" id="{E3E54BC9-3958-44DF-BB8C-2593559491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0387" y="2501900"/>
            <a:ext cx="6063225" cy="3769530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="" xmlns:a16="http://schemas.microsoft.com/office/drawing/2014/main" id="{5E05EC68-FDCA-4622-B175-AAA7972D3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実験結果（</a:t>
            </a:r>
            <a:r>
              <a:rPr kumimoji="1" lang="en-US" altLang="ja-JP" dirty="0"/>
              <a:t>2</a:t>
            </a:r>
            <a:r>
              <a:rPr kumimoji="1" lang="ja-JP" altLang="en-US" dirty="0"/>
              <a:t>）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="" xmlns:a16="http://schemas.microsoft.com/office/drawing/2014/main" id="{F0399936-406A-49F1-8F63-A33BC90216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kumimoji="1" lang="ja-JP" altLang="en-US" dirty="0"/>
              <a:t>ウォームスタンバイにおけるコスト試算の比較</a:t>
            </a:r>
            <a:endParaRPr kumimoji="1" lang="en-US" altLang="ja-JP" dirty="0"/>
          </a:p>
          <a:p>
            <a:pPr lvl="1">
              <a:buFont typeface="Wingdings" panose="05000000000000000000" pitchFamily="2" charset="2"/>
              <a:buChar char="l"/>
            </a:pPr>
            <a:r>
              <a:rPr lang="en-US" altLang="ja-JP" dirty="0" err="1"/>
              <a:t>VCRecovery</a:t>
            </a:r>
            <a:r>
              <a:rPr lang="ja-JP" altLang="en-US" dirty="0"/>
              <a:t>を利用することで障害対策コストの削減が可能</a:t>
            </a:r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="" xmlns:a16="http://schemas.microsoft.com/office/drawing/2014/main" id="{F8450906-1B94-4086-B73E-1A6FBDDE4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22DEB-E1FF-4BEE-A182-437B9452AE5B}" type="slidenum">
              <a:rPr kumimoji="1" lang="ja-JP" altLang="en-US" smtClean="0"/>
              <a:pPr/>
              <a:t>26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361848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="" xmlns:a16="http://schemas.microsoft.com/office/drawing/2014/main" id="{5E05EC68-FDCA-4622-B175-AAA7972D3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実験結果（</a:t>
            </a:r>
            <a:r>
              <a:rPr kumimoji="1" lang="en-US" altLang="ja-JP" dirty="0"/>
              <a:t>3</a:t>
            </a:r>
            <a:r>
              <a:rPr kumimoji="1" lang="ja-JP" altLang="en-US" dirty="0"/>
              <a:t>）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="" xmlns:a16="http://schemas.microsoft.com/office/drawing/2014/main" id="{F0399936-406A-49F1-8F63-A33BC90216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60" y="1845734"/>
            <a:ext cx="7543800" cy="4023360"/>
          </a:xfrm>
        </p:spPr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ja-JP" altLang="en-US" dirty="0"/>
              <a:t>コールドスタンバイ</a:t>
            </a:r>
            <a:r>
              <a:rPr kumimoji="1" lang="ja-JP" altLang="en-US" dirty="0"/>
              <a:t>における復旧時間の比較</a:t>
            </a:r>
            <a:endParaRPr kumimoji="1" lang="en-US" altLang="ja-JP" dirty="0"/>
          </a:p>
          <a:p>
            <a:pPr lvl="1">
              <a:buFont typeface="Wingdings" panose="05000000000000000000" pitchFamily="2" charset="2"/>
              <a:buChar char="l"/>
            </a:pPr>
            <a:r>
              <a:rPr lang="ja-JP" altLang="en-US" dirty="0"/>
              <a:t>従来システムの半分程度の時間でサービスの切り替えが可能</a:t>
            </a:r>
            <a:endParaRPr kumimoji="1" lang="ja-JP" altLang="en-US" dirty="0"/>
          </a:p>
        </p:txBody>
      </p:sp>
      <p:pic>
        <p:nvPicPr>
          <p:cNvPr id="6" name="図 5">
            <a:extLst>
              <a:ext uri="{FF2B5EF4-FFF2-40B4-BE49-F238E27FC236}">
                <a16:creationId xmlns="" xmlns:a16="http://schemas.microsoft.com/office/drawing/2014/main" id="{2624D9E0-6009-4678-B689-C648492A6D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650" y="2655306"/>
            <a:ext cx="5714700" cy="3651742"/>
          </a:xfrm>
          <a:prstGeom prst="rect">
            <a:avLst/>
          </a:prstGeom>
        </p:spPr>
      </p:pic>
      <p:sp>
        <p:nvSpPr>
          <p:cNvPr id="4" name="スライド番号プレースホルダー 3">
            <a:extLst>
              <a:ext uri="{FF2B5EF4-FFF2-40B4-BE49-F238E27FC236}">
                <a16:creationId xmlns="" xmlns:a16="http://schemas.microsoft.com/office/drawing/2014/main" id="{55B24F84-8822-466B-BCA9-1D35D08A2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22DEB-E1FF-4BEE-A182-437B9452AE5B}" type="slidenum">
              <a:rPr kumimoji="1" lang="ja-JP" altLang="en-US" smtClean="0"/>
              <a:pPr/>
              <a:t>27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38850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="" xmlns:a16="http://schemas.microsoft.com/office/drawing/2014/main" id="{705EBAD3-0F80-4539-999A-8FDE81F363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3948" y="2839396"/>
            <a:ext cx="5236104" cy="3460773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="" xmlns:a16="http://schemas.microsoft.com/office/drawing/2014/main" id="{5E05EC68-FDCA-4622-B175-AAA7972D3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実験結果（</a:t>
            </a:r>
            <a:r>
              <a:rPr lang="en-US" altLang="ja-JP" dirty="0"/>
              <a:t>4</a:t>
            </a:r>
            <a:r>
              <a:rPr kumimoji="1" lang="ja-JP" altLang="en-US" dirty="0"/>
              <a:t>）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="" xmlns:a16="http://schemas.microsoft.com/office/drawing/2014/main" id="{F0399936-406A-49F1-8F63-A33BC90216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60" y="1859589"/>
            <a:ext cx="7543800" cy="4023360"/>
          </a:xfrm>
        </p:spPr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ja-JP" altLang="en-US" dirty="0"/>
              <a:t>コールド</a:t>
            </a:r>
            <a:r>
              <a:rPr kumimoji="1" lang="ja-JP" altLang="en-US" dirty="0"/>
              <a:t>スタンバイにおけるコスト</a:t>
            </a:r>
            <a:endParaRPr kumimoji="1" lang="en-US" altLang="ja-JP" dirty="0"/>
          </a:p>
          <a:p>
            <a:pPr lvl="1">
              <a:buFont typeface="Wingdings" panose="05000000000000000000" pitchFamily="2" charset="2"/>
              <a:buChar char="l"/>
            </a:pPr>
            <a:r>
              <a:rPr kumimoji="1" lang="en-US" altLang="ja-JP" dirty="0" err="1"/>
              <a:t>VCRecovery</a:t>
            </a:r>
            <a:r>
              <a:rPr kumimoji="1" lang="ja-JP" altLang="en-US" dirty="0"/>
              <a:t>は</a:t>
            </a:r>
            <a:r>
              <a:rPr kumimoji="1" lang="en-US" altLang="ja-JP" dirty="0"/>
              <a:t>VM1</a:t>
            </a:r>
            <a:r>
              <a:rPr kumimoji="1" lang="ja-JP" altLang="en-US" dirty="0"/>
              <a:t>台分のコストが必要</a:t>
            </a:r>
            <a:endParaRPr kumimoji="1" lang="en-US" altLang="ja-JP" dirty="0"/>
          </a:p>
          <a:p>
            <a:pPr lvl="1">
              <a:buFont typeface="Wingdings" panose="05000000000000000000" pitchFamily="2" charset="2"/>
              <a:buChar char="l"/>
            </a:pPr>
            <a:r>
              <a:rPr kumimoji="1" lang="ja-JP" altLang="en-US" dirty="0"/>
              <a:t>待機系の共有ユーザを増やすことでコストを抑えることが可能</a:t>
            </a:r>
            <a:endParaRPr kumimoji="1" lang="en-US" altLang="ja-JP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="" xmlns:a16="http://schemas.microsoft.com/office/drawing/2014/main" id="{98FBEEDC-FAF2-4F1B-AEF3-F58206D5F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22DEB-E1FF-4BEE-A182-437B9452AE5B}" type="slidenum">
              <a:rPr kumimoji="1" lang="ja-JP" altLang="en-US" smtClean="0"/>
              <a:pPr/>
              <a:t>28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4416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="" xmlns:a16="http://schemas.microsoft.com/office/drawing/2014/main" id="{401A2FBA-8325-48A7-8B2D-0A0547BBEA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マイグレーション性能評価</a:t>
            </a:r>
            <a:r>
              <a:rPr kumimoji="1" lang="en-US" altLang="ja-JP" dirty="0"/>
              <a:t>(1)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="" xmlns:a16="http://schemas.microsoft.com/office/drawing/2014/main" id="{68666109-88D4-4EC3-A6DA-C3423BAD0F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kumimoji="1" lang="en-US" altLang="ja-JP" dirty="0"/>
              <a:t>VM</a:t>
            </a:r>
            <a:r>
              <a:rPr kumimoji="1" lang="ja-JP" altLang="en-US" dirty="0"/>
              <a:t>内コンテナとホスト上で動作するコンテナの性能を比較</a:t>
            </a:r>
            <a:endParaRPr kumimoji="1" lang="en-US" altLang="ja-JP" dirty="0"/>
          </a:p>
          <a:p>
            <a:pPr>
              <a:buFont typeface="Wingdings" panose="05000000000000000000" pitchFamily="2" charset="2"/>
              <a:buChar char="l"/>
            </a:pPr>
            <a:r>
              <a:rPr lang="ja-JP" altLang="en-US" dirty="0"/>
              <a:t>マイグレーション時間とダウンタイムを測定</a:t>
            </a:r>
            <a:endParaRPr kumimoji="1" lang="ja-JP" altLang="en-US" dirty="0"/>
          </a:p>
        </p:txBody>
      </p:sp>
      <p:graphicFrame>
        <p:nvGraphicFramePr>
          <p:cNvPr id="5" name="表 4">
            <a:extLst>
              <a:ext uri="{FF2B5EF4-FFF2-40B4-BE49-F238E27FC236}">
                <a16:creationId xmlns="" xmlns:a16="http://schemas.microsoft.com/office/drawing/2014/main" id="{5F40BBE9-6FF3-472B-8113-839DBE806D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6903242"/>
              </p:ext>
            </p:extLst>
          </p:nvPr>
        </p:nvGraphicFramePr>
        <p:xfrm>
          <a:off x="1524000" y="3008130"/>
          <a:ext cx="60960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>
                  <a:extLst>
                    <a:ext uri="{9D8B030D-6E8A-4147-A177-3AD203B41FA5}">
                      <a16:colId xmlns="" xmlns:a16="http://schemas.microsoft.com/office/drawing/2014/main" val="4071537145"/>
                    </a:ext>
                  </a:extLst>
                </a:gridCol>
                <a:gridCol w="3048000">
                  <a:extLst>
                    <a:ext uri="{9D8B030D-6E8A-4147-A177-3AD203B41FA5}">
                      <a16:colId xmlns="" xmlns:a16="http://schemas.microsoft.com/office/drawing/2014/main" val="21163474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/>
                        <a:t>項目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/>
                        <a:t>内容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2290727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/>
                        <a:t>コンテナイメージサイズ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950MB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4408847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800" dirty="0"/>
                        <a:t>Container</a:t>
                      </a:r>
                      <a:endParaRPr kumimoji="1" lang="ja-JP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LXD</a:t>
                      </a:r>
                      <a:r>
                        <a:rPr kumimoji="1" lang="ja-JP" altLang="en-US" dirty="0"/>
                        <a:t>　</a:t>
                      </a:r>
                      <a:r>
                        <a:rPr kumimoji="1" lang="en-US" altLang="ja-JP" dirty="0"/>
                        <a:t>2.21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032150138"/>
                  </a:ext>
                </a:extLst>
              </a:tr>
            </a:tbl>
          </a:graphicData>
        </a:graphic>
      </p:graphicFrame>
      <p:sp>
        <p:nvSpPr>
          <p:cNvPr id="4" name="スライド番号プレースホルダー 3">
            <a:extLst>
              <a:ext uri="{FF2B5EF4-FFF2-40B4-BE49-F238E27FC236}">
                <a16:creationId xmlns="" xmlns:a16="http://schemas.microsoft.com/office/drawing/2014/main" id="{86FF64C3-E69D-49C6-958B-B13CFB4138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22DEB-E1FF-4BEE-A182-437B9452AE5B}" type="slidenum">
              <a:rPr kumimoji="1" lang="ja-JP" altLang="en-US" smtClean="0"/>
              <a:pPr/>
              <a:t>29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396900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グラフ 4">
            <a:extLst>
              <a:ext uri="{FF2B5EF4-FFF2-40B4-BE49-F238E27FC236}">
                <a16:creationId xmlns="" xmlns:a16="http://schemas.microsoft.com/office/drawing/2014/main" id="{379CC04E-B205-480D-ABF2-AD749E49719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6881336"/>
              </p:ext>
            </p:extLst>
          </p:nvPr>
        </p:nvGraphicFramePr>
        <p:xfrm>
          <a:off x="-1" y="2253313"/>
          <a:ext cx="9144001" cy="41317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タイトル 1">
            <a:extLst>
              <a:ext uri="{FF2B5EF4-FFF2-40B4-BE49-F238E27FC236}">
                <a16:creationId xmlns="" xmlns:a16="http://schemas.microsoft.com/office/drawing/2014/main" id="{E91F66BC-449B-4A0A-9D1D-C94C1893D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研究背景（</a:t>
            </a:r>
            <a:r>
              <a:rPr kumimoji="1" lang="en-US" altLang="ja-JP" dirty="0"/>
              <a:t>1</a:t>
            </a:r>
            <a:r>
              <a:rPr kumimoji="1" lang="ja-JP" altLang="en-US" dirty="0"/>
              <a:t>）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="" xmlns:a16="http://schemas.microsoft.com/office/drawing/2014/main" id="{33B41385-BE17-44ED-98ED-0BEAAFF179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近年，</a:t>
            </a:r>
            <a:r>
              <a:rPr lang="ja-JP" altLang="en-US" dirty="0"/>
              <a:t>様々なサービスの提供にクラウド環境を活用することが増加</a:t>
            </a:r>
            <a:endParaRPr kumimoji="1" lang="ja-JP" alt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="" xmlns:a16="http://schemas.microsoft.com/office/drawing/2014/main" id="{15C045FA-220E-4C91-B7DE-94D978F110F6}"/>
              </a:ext>
            </a:extLst>
          </p:cNvPr>
          <p:cNvSpPr txBox="1"/>
          <p:nvPr/>
        </p:nvSpPr>
        <p:spPr>
          <a:xfrm>
            <a:off x="123435" y="6459786"/>
            <a:ext cx="7965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chemeClr val="bg1"/>
                </a:solidFill>
              </a:rPr>
              <a:t>http://</a:t>
            </a:r>
            <a:r>
              <a:rPr kumimoji="1" lang="en-US" altLang="ja-JP" dirty="0" err="1">
                <a:solidFill>
                  <a:schemeClr val="bg1"/>
                </a:solidFill>
              </a:rPr>
              <a:t>www.soumu.go.jp</a:t>
            </a:r>
            <a:r>
              <a:rPr kumimoji="1" lang="en-US" altLang="ja-JP" dirty="0">
                <a:solidFill>
                  <a:schemeClr val="bg1"/>
                </a:solidFill>
              </a:rPr>
              <a:t>/</a:t>
            </a:r>
            <a:r>
              <a:rPr kumimoji="1" lang="en-US" altLang="ja-JP" dirty="0" err="1">
                <a:solidFill>
                  <a:schemeClr val="bg1"/>
                </a:solidFill>
              </a:rPr>
              <a:t>johotsusintokei</a:t>
            </a:r>
            <a:r>
              <a:rPr kumimoji="1" lang="en-US" altLang="ja-JP" dirty="0">
                <a:solidFill>
                  <a:schemeClr val="bg1"/>
                </a:solidFill>
              </a:rPr>
              <a:t>/whitepaper/ja/h30/html/nd252140.html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="" xmlns:a16="http://schemas.microsoft.com/office/drawing/2014/main" id="{6B983A68-1025-4EA9-883A-304A5A1E7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22DEB-E1FF-4BEE-A182-437B9452AE5B}" type="slidenum">
              <a:rPr kumimoji="1" lang="ja-JP" altLang="en-US" smtClean="0"/>
              <a:pPr/>
              <a:t>3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188901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="" xmlns:a16="http://schemas.microsoft.com/office/drawing/2014/main" id="{31F30708-8EAC-4834-B096-AF5AD7EE2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マイグレーション性能評価</a:t>
            </a:r>
            <a:r>
              <a:rPr lang="en-US" altLang="ja-JP" dirty="0"/>
              <a:t>(2)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="" xmlns:a16="http://schemas.microsoft.com/office/drawing/2014/main" id="{5FF227AC-7A76-4EBF-B037-874361773D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kumimoji="1" lang="ja-JP" altLang="en-US" dirty="0"/>
              <a:t>マイグレーション時間は</a:t>
            </a:r>
            <a:r>
              <a:rPr kumimoji="1" lang="en-US" altLang="ja-JP" dirty="0"/>
              <a:t>VM</a:t>
            </a:r>
            <a:r>
              <a:rPr kumimoji="1" lang="ja-JP" altLang="en-US" dirty="0"/>
              <a:t>内コンテナのほうが</a:t>
            </a:r>
            <a:r>
              <a:rPr kumimoji="1" lang="en-US" altLang="ja-JP" dirty="0"/>
              <a:t>1</a:t>
            </a:r>
            <a:r>
              <a:rPr kumimoji="1" lang="ja-JP" altLang="en-US" dirty="0"/>
              <a:t>秒程度高速化</a:t>
            </a:r>
            <a:endParaRPr kumimoji="1" lang="en-US" altLang="ja-JP" dirty="0"/>
          </a:p>
          <a:p>
            <a:pPr lvl="1">
              <a:buFont typeface="Wingdings" panose="05000000000000000000" pitchFamily="2" charset="2"/>
              <a:buChar char="l"/>
            </a:pPr>
            <a:r>
              <a:rPr lang="en-US" altLang="ja-JP" dirty="0"/>
              <a:t>VM</a:t>
            </a:r>
            <a:r>
              <a:rPr lang="ja-JP" altLang="en-US" dirty="0"/>
              <a:t>内コンテナのオーバヘッドは無い</a:t>
            </a:r>
            <a:endParaRPr lang="en-US" altLang="ja-JP" dirty="0"/>
          </a:p>
          <a:p>
            <a:pPr>
              <a:buFont typeface="Wingdings" panose="05000000000000000000" pitchFamily="2" charset="2"/>
              <a:buChar char="l"/>
            </a:pPr>
            <a:r>
              <a:rPr kumimoji="1" lang="en-US" altLang="ja-JP" dirty="0"/>
              <a:t>VM</a:t>
            </a:r>
            <a:r>
              <a:rPr kumimoji="1" lang="ja-JP" altLang="en-US" dirty="0"/>
              <a:t>内コンテナのダウンタイムは</a:t>
            </a:r>
            <a:r>
              <a:rPr kumimoji="1" lang="en-US" altLang="ja-JP" dirty="0"/>
              <a:t>5.6</a:t>
            </a:r>
            <a:r>
              <a:rPr kumimoji="1" lang="ja-JP" altLang="en-US" dirty="0"/>
              <a:t>秒</a:t>
            </a:r>
          </a:p>
        </p:txBody>
      </p:sp>
      <p:pic>
        <p:nvPicPr>
          <p:cNvPr id="5" name="図 4">
            <a:extLst>
              <a:ext uri="{FF2B5EF4-FFF2-40B4-BE49-F238E27FC236}">
                <a16:creationId xmlns="" xmlns:a16="http://schemas.microsoft.com/office/drawing/2014/main" id="{25F82072-E88C-446A-904B-DE9F8FFF2F9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3"/>
          <a:stretch/>
        </p:blipFill>
        <p:spPr>
          <a:xfrm>
            <a:off x="2016892" y="2941504"/>
            <a:ext cx="5110215" cy="3629892"/>
          </a:xfrm>
          <a:prstGeom prst="rect">
            <a:avLst/>
          </a:prstGeom>
        </p:spPr>
      </p:pic>
      <p:sp>
        <p:nvSpPr>
          <p:cNvPr id="4" name="スライド番号プレースホルダー 3">
            <a:extLst>
              <a:ext uri="{FF2B5EF4-FFF2-40B4-BE49-F238E27FC236}">
                <a16:creationId xmlns="" xmlns:a16="http://schemas.microsoft.com/office/drawing/2014/main" id="{70624EB9-5543-4E9C-A511-BFFE807232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22DEB-E1FF-4BEE-A182-437B9452AE5B}" type="slidenum">
              <a:rPr kumimoji="1" lang="ja-JP" altLang="en-US" smtClean="0"/>
              <a:pPr/>
              <a:t>30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551519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="" xmlns:a16="http://schemas.microsoft.com/office/drawing/2014/main" id="{F005CF57-C002-4A92-B7C6-CD0818E3DF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まとめ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="" xmlns:a16="http://schemas.microsoft.com/office/drawing/2014/main" id="{938F7423-73BE-4A3E-9C58-8B36E60181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kumimoji="1" lang="en-US" altLang="ja-JP" dirty="0"/>
              <a:t>VM</a:t>
            </a:r>
            <a:r>
              <a:rPr kumimoji="1" lang="ja-JP" altLang="en-US" dirty="0"/>
              <a:t>内でコンテナを用いるシステム</a:t>
            </a:r>
            <a:r>
              <a:rPr lang="en-US" altLang="ja-JP" dirty="0" err="1"/>
              <a:t>VCRecovery</a:t>
            </a:r>
            <a:r>
              <a:rPr lang="ja-JP" altLang="en-US" dirty="0"/>
              <a:t>の提案</a:t>
            </a:r>
            <a:r>
              <a:rPr kumimoji="1" lang="ja-JP" altLang="en-US" dirty="0"/>
              <a:t>により低コスト，高速な障害復旧が可能</a:t>
            </a:r>
            <a:endParaRPr kumimoji="1" lang="en-US" altLang="ja-JP" dirty="0"/>
          </a:p>
          <a:p>
            <a:pPr>
              <a:buFont typeface="Wingdings" panose="05000000000000000000" pitchFamily="2" charset="2"/>
              <a:buChar char="l"/>
            </a:pPr>
            <a:r>
              <a:rPr lang="en-US" altLang="ja-JP" dirty="0"/>
              <a:t>Zabbix</a:t>
            </a:r>
            <a:r>
              <a:rPr lang="ja-JP" altLang="en-US" dirty="0"/>
              <a:t>や</a:t>
            </a:r>
            <a:r>
              <a:rPr lang="en-US" altLang="ja-JP" dirty="0"/>
              <a:t>LXD</a:t>
            </a:r>
            <a:r>
              <a:rPr lang="ja-JP" altLang="en-US" dirty="0"/>
              <a:t>により自動で障害検知，復旧を行うことが可能</a:t>
            </a:r>
            <a:endParaRPr lang="en-US" altLang="ja-JP" dirty="0"/>
          </a:p>
          <a:p>
            <a:pPr>
              <a:buFont typeface="Wingdings" panose="05000000000000000000" pitchFamily="2" charset="2"/>
              <a:buChar char="l"/>
            </a:pPr>
            <a:endParaRPr kumimoji="1" lang="en-US" altLang="ja-JP" dirty="0"/>
          </a:p>
          <a:p>
            <a:pPr>
              <a:buFont typeface="Wingdings" panose="05000000000000000000" pitchFamily="2" charset="2"/>
              <a:buChar char="l"/>
            </a:pPr>
            <a:r>
              <a:rPr lang="ja-JP" altLang="en-US" dirty="0"/>
              <a:t>今後の課題</a:t>
            </a:r>
            <a:endParaRPr lang="en-US" altLang="ja-JP" dirty="0"/>
          </a:p>
          <a:p>
            <a:pPr lvl="1">
              <a:buFont typeface="Wingdings" panose="05000000000000000000" pitchFamily="2" charset="2"/>
              <a:buChar char="l"/>
            </a:pPr>
            <a:r>
              <a:rPr kumimoji="1" lang="ja-JP" altLang="en-US" dirty="0"/>
              <a:t>運用系</a:t>
            </a:r>
            <a:r>
              <a:rPr kumimoji="1" lang="en-US" altLang="ja-JP" dirty="0"/>
              <a:t>VM</a:t>
            </a:r>
            <a:r>
              <a:rPr kumimoji="1" lang="ja-JP" altLang="en-US" dirty="0"/>
              <a:t>と待機系</a:t>
            </a:r>
            <a:r>
              <a:rPr kumimoji="1" lang="en-US" altLang="ja-JP" dirty="0"/>
              <a:t>VM</a:t>
            </a:r>
            <a:r>
              <a:rPr kumimoji="1" lang="ja-JP" altLang="en-US" dirty="0"/>
              <a:t>内コンテナの間で</a:t>
            </a:r>
            <a:r>
              <a:rPr kumimoji="1" lang="en-US" altLang="ja-JP" dirty="0"/>
              <a:t>VM</a:t>
            </a:r>
            <a:r>
              <a:rPr kumimoji="1" lang="ja-JP" altLang="en-US" dirty="0"/>
              <a:t>状態の同期をどのようにとるか検討</a:t>
            </a:r>
            <a:endParaRPr kumimoji="1" lang="en-US" altLang="ja-JP" dirty="0"/>
          </a:p>
          <a:p>
            <a:pPr lvl="1">
              <a:buFont typeface="Wingdings" panose="05000000000000000000" pitchFamily="2" charset="2"/>
              <a:buChar char="l"/>
            </a:pPr>
            <a:r>
              <a:rPr lang="ja-JP" altLang="en-US" dirty="0"/>
              <a:t>障害規模に応じた障害対策の実現</a:t>
            </a:r>
            <a:endParaRPr lang="en-US" altLang="ja-JP" dirty="0"/>
          </a:p>
          <a:p>
            <a:pPr lvl="1">
              <a:buFont typeface="Wingdings" panose="05000000000000000000" pitchFamily="2" charset="2"/>
              <a:buChar char="l"/>
            </a:pPr>
            <a:r>
              <a:rPr kumimoji="1" lang="ja-JP" altLang="en-US" dirty="0"/>
              <a:t>ライブマイグレーション利用によるダウンタイムの削減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="" xmlns:a16="http://schemas.microsoft.com/office/drawing/2014/main" id="{E7A5F23A-F690-4FBD-A70F-A5B52B3C6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22DEB-E1FF-4BEE-A182-437B9452AE5B}" type="slidenum">
              <a:rPr kumimoji="1" lang="ja-JP" altLang="en-US" smtClean="0"/>
              <a:pPr/>
              <a:t>31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310367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="" xmlns:a16="http://schemas.microsoft.com/office/drawing/2014/main" id="{BC7FAB1B-214F-4A64-B51C-359E05439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不明点，疑問点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="" xmlns:a16="http://schemas.microsoft.com/office/drawing/2014/main" id="{53CEC786-F177-4B1D-AA3D-5050ED87AB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en-US" altLang="ja-JP" dirty="0" err="1"/>
              <a:t>VCRecovery</a:t>
            </a:r>
            <a:r>
              <a:rPr lang="ja-JP" altLang="en-US" dirty="0"/>
              <a:t>コールドスタンバイでの共有して使う待機系の</a:t>
            </a:r>
            <a:endParaRPr lang="en-US" altLang="ja-JP" dirty="0"/>
          </a:p>
          <a:p>
            <a:pPr marL="0" indent="0">
              <a:lnSpc>
                <a:spcPct val="50000"/>
              </a:lnSpc>
              <a:buNone/>
            </a:pPr>
            <a:r>
              <a:rPr lang="ja-JP" altLang="en-US" dirty="0"/>
              <a:t>セキュリティ</a:t>
            </a:r>
            <a:endParaRPr lang="en-US" altLang="ja-JP" dirty="0"/>
          </a:p>
          <a:p>
            <a:pPr lvl="1">
              <a:buFont typeface="Wingdings" panose="05000000000000000000" pitchFamily="2" charset="2"/>
              <a:buChar char="l"/>
            </a:pPr>
            <a:r>
              <a:rPr lang="ja-JP" altLang="en-US" dirty="0"/>
              <a:t>コンテナを利用することでセキュリティが担保される根拠が</a:t>
            </a:r>
            <a:r>
              <a:rPr lang="ja-JP" altLang="en-US" dirty="0" smtClean="0"/>
              <a:t>不明</a:t>
            </a:r>
          </a:p>
          <a:p>
            <a:pPr lvl="1">
              <a:buFont typeface="Wingdings" panose="05000000000000000000" pitchFamily="2" charset="2"/>
              <a:buChar char="l"/>
            </a:pPr>
            <a:endParaRPr lang="en-US" altLang="ja-JP" dirty="0"/>
          </a:p>
          <a:p>
            <a:pPr>
              <a:buFont typeface="Wingdings" panose="05000000000000000000" pitchFamily="2" charset="2"/>
              <a:buChar char="l"/>
            </a:pPr>
            <a:r>
              <a:rPr lang="en-US" altLang="ja-JP" dirty="0"/>
              <a:t>5.6</a:t>
            </a:r>
            <a:r>
              <a:rPr lang="ja-JP" altLang="en-US" dirty="0"/>
              <a:t>秒のダウンタイムは何に対してかなり長いのかが不明</a:t>
            </a:r>
            <a:endParaRPr lang="en-US" altLang="ja-JP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="" xmlns:a16="http://schemas.microsoft.com/office/drawing/2014/main" id="{BFE490A5-55D7-4564-B054-E57B948F97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22DEB-E1FF-4BEE-A182-437B9452AE5B}" type="slidenum">
              <a:rPr kumimoji="1" lang="ja-JP" altLang="en-US" smtClean="0"/>
              <a:pPr/>
              <a:t>32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626464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タイトル 3">
            <a:extLst>
              <a:ext uri="{FF2B5EF4-FFF2-40B4-BE49-F238E27FC236}">
                <a16:creationId xmlns="" xmlns:a16="http://schemas.microsoft.com/office/drawing/2014/main" id="{2BFB61AF-8222-46FB-96E0-214DDFACFD40}"/>
              </a:ext>
            </a:extLst>
          </p:cNvPr>
          <p:cNvSpPr txBox="1">
            <a:spLocks/>
          </p:cNvSpPr>
          <p:nvPr/>
        </p:nvSpPr>
        <p:spPr>
          <a:xfrm>
            <a:off x="800100" y="2787350"/>
            <a:ext cx="7543800" cy="6416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kumimoji="1"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ja-JP" altLang="en-US" dirty="0"/>
              <a:t>補足</a:t>
            </a:r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="" xmlns:a16="http://schemas.microsoft.com/office/drawing/2014/main" id="{A662BA70-9E4A-4FC8-A30F-030631E922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22DEB-E1FF-4BEE-A182-437B9452AE5B}" type="slidenum">
              <a:rPr kumimoji="1" lang="ja-JP" altLang="en-US" smtClean="0"/>
              <a:t>33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450443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548" r="39251" b="52380"/>
          <a:stretch/>
        </p:blipFill>
        <p:spPr>
          <a:xfrm>
            <a:off x="206297" y="2868835"/>
            <a:ext cx="8779118" cy="3205393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="" xmlns:a16="http://schemas.microsoft.com/office/drawing/2014/main" id="{4E5E1896-14F4-4223-B7AB-CA2BC7F75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障害検知（</a:t>
            </a:r>
            <a:r>
              <a:rPr lang="ja-JP" altLang="en-US" dirty="0"/>
              <a:t>ホスト</a:t>
            </a:r>
            <a:r>
              <a:rPr kumimoji="1" lang="ja-JP" altLang="en-US" dirty="0"/>
              <a:t>）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="" xmlns:a16="http://schemas.microsoft.com/office/drawing/2014/main" id="{5E3906CF-A294-479D-9A0D-77EB7A6E43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kumimoji="1" lang="en-US" altLang="ja-JP" dirty="0"/>
              <a:t>Zabbix</a:t>
            </a:r>
            <a:r>
              <a:rPr kumimoji="1" lang="ja-JP" altLang="en-US" dirty="0"/>
              <a:t>サーバと</a:t>
            </a:r>
            <a:r>
              <a:rPr kumimoji="1" lang="en-US" altLang="ja-JP" dirty="0" err="1"/>
              <a:t>Zabbbix</a:t>
            </a:r>
            <a:r>
              <a:rPr kumimoji="1" lang="ja-JP" altLang="en-US" dirty="0"/>
              <a:t>エージェント間で死活監視を行う</a:t>
            </a:r>
            <a:endParaRPr kumimoji="1" lang="en-US" altLang="ja-JP" dirty="0"/>
          </a:p>
          <a:p>
            <a:pPr lvl="1">
              <a:buFont typeface="Wingdings" panose="05000000000000000000" pitchFamily="2" charset="2"/>
              <a:buChar char="l"/>
            </a:pPr>
            <a:r>
              <a:rPr lang="ja-JP" altLang="en-US" dirty="0"/>
              <a:t>一定期間</a:t>
            </a:r>
            <a:r>
              <a:rPr lang="en-US" altLang="ja-JP" dirty="0"/>
              <a:t>Zabbix</a:t>
            </a:r>
            <a:r>
              <a:rPr lang="ja-JP" altLang="en-US" dirty="0"/>
              <a:t>エージェントから応答がない場合，ホストに障害が発生していると判断</a:t>
            </a:r>
            <a:endParaRPr lang="en-US" altLang="ja-JP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="" xmlns:a16="http://schemas.microsoft.com/office/drawing/2014/main" id="{4D5490F5-AF14-4054-B60D-2397E6BB8E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22DEB-E1FF-4BEE-A182-437B9452AE5B}" type="slidenum">
              <a:rPr kumimoji="1" lang="ja-JP" altLang="en-US" smtClean="0"/>
              <a:pPr/>
              <a:t>34</a:t>
            </a:fld>
            <a:endParaRPr kumimoji="1" lang="ja-JP" altLang="en-US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0" t="3960" r="63786" b="87355"/>
          <a:stretch/>
        </p:blipFill>
        <p:spPr>
          <a:xfrm>
            <a:off x="294131" y="5760290"/>
            <a:ext cx="2083444" cy="455753"/>
          </a:xfrm>
          <a:prstGeom prst="rect">
            <a:avLst/>
          </a:prstGeom>
          <a:ln w="25400" cap="sq">
            <a:solidFill>
              <a:srgbClr val="000000"/>
            </a:solidFill>
            <a:miter lim="800000"/>
          </a:ln>
          <a:effectLst>
            <a:outerShdw sx="1000" sy="1000" algn="tl" rotWithShape="0">
              <a:srgbClr val="000000"/>
            </a:outerShdw>
          </a:effectLst>
        </p:spPr>
      </p:pic>
      <p:sp>
        <p:nvSpPr>
          <p:cNvPr id="7" name="四角形: 角を丸くする 4">
            <a:extLst>
              <a:ext uri="{FF2B5EF4-FFF2-40B4-BE49-F238E27FC236}">
                <a16:creationId xmlns="" xmlns:a16="http://schemas.microsoft.com/office/drawing/2014/main" id="{45234E3A-6856-4A5C-AE39-772384AED7CB}"/>
              </a:ext>
            </a:extLst>
          </p:cNvPr>
          <p:cNvSpPr/>
          <p:nvPr/>
        </p:nvSpPr>
        <p:spPr>
          <a:xfrm>
            <a:off x="2465408" y="2760462"/>
            <a:ext cx="6518015" cy="3494190"/>
          </a:xfrm>
          <a:prstGeom prst="round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48148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="" xmlns:a16="http://schemas.microsoft.com/office/drawing/2014/main" id="{0BBE482C-D599-4F6B-96DB-900945280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障害検知（クラウド）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="" xmlns:a16="http://schemas.microsoft.com/office/drawing/2014/main" id="{BE7CBCCB-0916-4514-B473-A6456C0221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buFont typeface="Wingdings" panose="05000000000000000000" pitchFamily="2" charset="2"/>
              <a:buChar char="l"/>
            </a:pPr>
            <a:r>
              <a:rPr lang="ja-JP" altLang="en-US" dirty="0"/>
              <a:t>特定のクラウド内の</a:t>
            </a:r>
            <a:r>
              <a:rPr lang="en-US" altLang="ja-JP" dirty="0"/>
              <a:t>Zabbix</a:t>
            </a:r>
            <a:r>
              <a:rPr lang="ja-JP" altLang="en-US" dirty="0"/>
              <a:t>エージェントからの応答がない場合，クラウドに障害が発生していると判断</a:t>
            </a:r>
          </a:p>
          <a:p>
            <a:pPr lvl="1">
              <a:buFont typeface="Wingdings" panose="05000000000000000000" pitchFamily="2" charset="2"/>
              <a:buChar char="l"/>
            </a:pPr>
            <a:endParaRPr kumimoji="1" lang="ja-JP" altLang="en-US" dirty="0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="" xmlns:a16="http://schemas.microsoft.com/office/drawing/2014/main" id="{44BBC0EB-F991-4427-975F-F672CA7058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22DEB-E1FF-4BEE-A182-437B9452AE5B}" type="slidenum">
              <a:rPr kumimoji="1" lang="ja-JP" altLang="en-US" smtClean="0"/>
              <a:pPr/>
              <a:t>35</a:t>
            </a:fld>
            <a:endParaRPr kumimoji="1" lang="ja-JP" altLang="en-US"/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548" r="39251" b="52380"/>
          <a:stretch/>
        </p:blipFill>
        <p:spPr>
          <a:xfrm>
            <a:off x="206297" y="2868835"/>
            <a:ext cx="8779118" cy="3205393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0" t="3960" r="63786" b="87355"/>
          <a:stretch/>
        </p:blipFill>
        <p:spPr>
          <a:xfrm>
            <a:off x="294131" y="5760290"/>
            <a:ext cx="2083444" cy="455753"/>
          </a:xfrm>
          <a:prstGeom prst="rect">
            <a:avLst/>
          </a:prstGeom>
          <a:ln w="25400" cap="sq">
            <a:solidFill>
              <a:srgbClr val="000000"/>
            </a:solidFill>
            <a:miter lim="800000"/>
          </a:ln>
          <a:effectLst>
            <a:outerShdw sx="1000" sy="1000" algn="tl" rotWithShape="0">
              <a:srgbClr val="000000"/>
            </a:outerShdw>
          </a:effectLst>
        </p:spPr>
      </p:pic>
      <p:sp>
        <p:nvSpPr>
          <p:cNvPr id="9" name="四角形: 角を丸くする 4">
            <a:extLst>
              <a:ext uri="{FF2B5EF4-FFF2-40B4-BE49-F238E27FC236}">
                <a16:creationId xmlns="" xmlns:a16="http://schemas.microsoft.com/office/drawing/2014/main" id="{45234E3A-6856-4A5C-AE39-772384AED7CB}"/>
              </a:ext>
            </a:extLst>
          </p:cNvPr>
          <p:cNvSpPr/>
          <p:nvPr/>
        </p:nvSpPr>
        <p:spPr>
          <a:xfrm>
            <a:off x="204305" y="2868835"/>
            <a:ext cx="3626915" cy="2686321"/>
          </a:xfrm>
          <a:prstGeom prst="round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648751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="" xmlns:a16="http://schemas.microsoft.com/office/drawing/2014/main" id="{DA2AD9AE-C2BD-4526-A254-E64B481F9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コンテナ性能評価（</a:t>
            </a:r>
            <a:r>
              <a:rPr lang="en-US" altLang="ja-JP" dirty="0"/>
              <a:t>1</a:t>
            </a:r>
            <a:r>
              <a:rPr lang="ja-JP" altLang="en-US" dirty="0"/>
              <a:t>）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="" xmlns:a16="http://schemas.microsoft.com/office/drawing/2014/main" id="{0AA9BC43-B8E7-4AA7-8788-99183C8EDE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ベンチマークで</a:t>
            </a:r>
            <a:r>
              <a:rPr kumimoji="1" lang="en-US" altLang="ja-JP" dirty="0"/>
              <a:t>VM</a:t>
            </a:r>
            <a:r>
              <a:rPr kumimoji="1" lang="ja-JP" altLang="en-US" dirty="0"/>
              <a:t>と</a:t>
            </a:r>
            <a:r>
              <a:rPr kumimoji="1" lang="en-US" altLang="ja-JP" dirty="0"/>
              <a:t>VM</a:t>
            </a:r>
            <a:r>
              <a:rPr kumimoji="1" lang="ja-JP" altLang="en-US" dirty="0"/>
              <a:t>内コンテナの</a:t>
            </a:r>
            <a:r>
              <a:rPr lang="ja-JP" altLang="en-US" dirty="0"/>
              <a:t>各種</a:t>
            </a:r>
            <a:r>
              <a:rPr kumimoji="1" lang="ja-JP" altLang="en-US" dirty="0"/>
              <a:t>性能を</a:t>
            </a:r>
            <a:r>
              <a:rPr lang="ja-JP" altLang="en-US" dirty="0"/>
              <a:t>測定</a:t>
            </a:r>
            <a:endParaRPr lang="en-US" altLang="ja-JP" dirty="0"/>
          </a:p>
          <a:p>
            <a:pPr>
              <a:buFont typeface="Wingdings" panose="05000000000000000000" pitchFamily="2" charset="2"/>
              <a:buChar char="l"/>
            </a:pPr>
            <a:r>
              <a:rPr kumimoji="1" lang="ja-JP" altLang="en-US" dirty="0"/>
              <a:t>測定対象</a:t>
            </a:r>
            <a:endParaRPr kumimoji="1" lang="en-US" altLang="ja-JP" dirty="0"/>
          </a:p>
          <a:p>
            <a:pPr lvl="1">
              <a:buFont typeface="Wingdings" panose="05000000000000000000" pitchFamily="2" charset="2"/>
              <a:buChar char="l"/>
            </a:pPr>
            <a:r>
              <a:rPr lang="en-US" altLang="ja-JP" dirty="0"/>
              <a:t>VM</a:t>
            </a:r>
          </a:p>
          <a:p>
            <a:pPr lvl="1">
              <a:buFont typeface="Wingdings" panose="05000000000000000000" pitchFamily="2" charset="2"/>
              <a:buChar char="l"/>
            </a:pPr>
            <a:r>
              <a:rPr kumimoji="1" lang="en-US" altLang="ja-JP" dirty="0"/>
              <a:t>LXD</a:t>
            </a:r>
            <a:r>
              <a:rPr lang="ja-JP" altLang="en-US" dirty="0"/>
              <a:t>　ストレージバックエンド</a:t>
            </a:r>
            <a:r>
              <a:rPr lang="en-US" altLang="ja-JP" dirty="0"/>
              <a:t>:</a:t>
            </a:r>
            <a:r>
              <a:rPr lang="ja-JP" altLang="en-US" dirty="0"/>
              <a:t>ディレクトリ</a:t>
            </a:r>
            <a:r>
              <a:rPr lang="en-US" altLang="ja-JP" dirty="0"/>
              <a:t>(</a:t>
            </a:r>
            <a:r>
              <a:rPr lang="en-US" altLang="ja-JP" dirty="0" err="1"/>
              <a:t>dir</a:t>
            </a:r>
            <a:r>
              <a:rPr lang="en-US" altLang="ja-JP" dirty="0"/>
              <a:t>)</a:t>
            </a:r>
          </a:p>
          <a:p>
            <a:pPr lvl="1">
              <a:buFont typeface="Wingdings" panose="05000000000000000000" pitchFamily="2" charset="2"/>
              <a:buChar char="l"/>
            </a:pPr>
            <a:r>
              <a:rPr kumimoji="1" lang="en-US" altLang="ja-JP" dirty="0"/>
              <a:t>LXD</a:t>
            </a:r>
            <a:r>
              <a:rPr lang="ja-JP" altLang="en-US" dirty="0"/>
              <a:t>　ストレージバックエンド</a:t>
            </a:r>
            <a:r>
              <a:rPr lang="en-US" altLang="ja-JP" dirty="0"/>
              <a:t>: ZFS</a:t>
            </a:r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="" xmlns:a16="http://schemas.microsoft.com/office/drawing/2014/main" id="{4F2DD09B-6DDF-431D-A68F-A0A5EAF640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22DEB-E1FF-4BEE-A182-437B9452AE5B}" type="slidenum">
              <a:rPr kumimoji="1" lang="ja-JP" altLang="en-US" smtClean="0"/>
              <a:pPr/>
              <a:t>36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33432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コンテンツ プレースホルダー 4">
            <a:extLst>
              <a:ext uri="{FF2B5EF4-FFF2-40B4-BE49-F238E27FC236}">
                <a16:creationId xmlns="" xmlns:a16="http://schemas.microsoft.com/office/drawing/2014/main" id="{3DD1F033-D79A-4E4F-B9F3-67D8CB8FC7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63"/>
          <a:stretch/>
        </p:blipFill>
        <p:spPr>
          <a:xfrm>
            <a:off x="0" y="3084575"/>
            <a:ext cx="9144000" cy="3632642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="" xmlns:a16="http://schemas.microsoft.com/office/drawing/2014/main" id="{54264D4C-A8E4-4755-AEFA-2A802262E6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コンテナ性能評価（</a:t>
            </a:r>
            <a:r>
              <a:rPr lang="en-US" altLang="ja-JP" dirty="0"/>
              <a:t>2</a:t>
            </a:r>
            <a:r>
              <a:rPr lang="ja-JP" altLang="en-US" dirty="0"/>
              <a:t>）</a:t>
            </a:r>
            <a:endParaRPr kumimoji="1" lang="ja-JP" altLang="en-US" dirty="0"/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="" xmlns:a16="http://schemas.microsoft.com/office/drawing/2014/main" id="{E7C15753-C172-4D65-9A35-0A16CC9311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err="1"/>
              <a:t>UnixBench</a:t>
            </a:r>
            <a:r>
              <a:rPr lang="ja-JP" altLang="en-US" dirty="0"/>
              <a:t>による性能評価</a:t>
            </a:r>
            <a:endParaRPr lang="en-US" altLang="ja-JP" dirty="0"/>
          </a:p>
          <a:p>
            <a:pPr>
              <a:buFont typeface="Wingdings" panose="05000000000000000000" pitchFamily="2" charset="2"/>
              <a:buChar char="l"/>
            </a:pPr>
            <a:r>
              <a:rPr kumimoji="1" lang="en-US" altLang="ja-JP" dirty="0"/>
              <a:t>LXD</a:t>
            </a:r>
            <a:r>
              <a:rPr kumimoji="1" lang="ja-JP" altLang="en-US" dirty="0"/>
              <a:t>ディレクトリ</a:t>
            </a:r>
            <a:r>
              <a:rPr kumimoji="1" lang="en-US" altLang="ja-JP" dirty="0"/>
              <a:t>(</a:t>
            </a:r>
            <a:r>
              <a:rPr kumimoji="1" lang="en-US" altLang="ja-JP" dirty="0" err="1"/>
              <a:t>dir</a:t>
            </a:r>
            <a:r>
              <a:rPr kumimoji="1" lang="en-US" altLang="ja-JP" dirty="0"/>
              <a:t>)</a:t>
            </a:r>
            <a:r>
              <a:rPr kumimoji="1" lang="ja-JP" altLang="en-US" dirty="0"/>
              <a:t>の場合，</a:t>
            </a:r>
            <a:r>
              <a:rPr kumimoji="1" lang="en-US" altLang="ja-JP" dirty="0"/>
              <a:t>6.6</a:t>
            </a:r>
            <a:r>
              <a:rPr lang="en-US" altLang="ja-JP" dirty="0"/>
              <a:t>%</a:t>
            </a:r>
            <a:r>
              <a:rPr lang="ja-JP" altLang="en-US" dirty="0"/>
              <a:t>の</a:t>
            </a:r>
            <a:r>
              <a:rPr kumimoji="1" lang="ja-JP" altLang="en-US" dirty="0"/>
              <a:t>性能低下</a:t>
            </a:r>
            <a:endParaRPr kumimoji="1" lang="en-US" altLang="ja-JP" dirty="0"/>
          </a:p>
          <a:p>
            <a:pPr>
              <a:buFont typeface="Wingdings" panose="05000000000000000000" pitchFamily="2" charset="2"/>
              <a:buChar char="l"/>
            </a:pPr>
            <a:r>
              <a:rPr lang="en-US" altLang="ja-JP" dirty="0"/>
              <a:t>LXD ZFS</a:t>
            </a:r>
            <a:r>
              <a:rPr lang="ja-JP" altLang="en-US" dirty="0"/>
              <a:t>の場合，</a:t>
            </a:r>
            <a:r>
              <a:rPr lang="en-US" altLang="ja-JP" dirty="0"/>
              <a:t>43.1%</a:t>
            </a:r>
            <a:r>
              <a:rPr lang="ja-JP" altLang="en-US" dirty="0"/>
              <a:t>の性能低下</a:t>
            </a:r>
            <a:endParaRPr kumimoji="1" lang="en-US" altLang="ja-JP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="" xmlns:a16="http://schemas.microsoft.com/office/drawing/2014/main" id="{87FA5A5D-A563-4ECA-ACA0-836403930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22DEB-E1FF-4BEE-A182-437B9452AE5B}" type="slidenum">
              <a:rPr kumimoji="1" lang="ja-JP" altLang="en-US" smtClean="0"/>
              <a:pPr/>
              <a:t>37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8165315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="" xmlns:a16="http://schemas.microsoft.com/office/drawing/2014/main" id="{8F7C95E6-B748-4A83-B05E-862BE65226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コンテナ性能評価（</a:t>
            </a:r>
            <a:r>
              <a:rPr lang="en-US" altLang="ja-JP" dirty="0"/>
              <a:t>3</a:t>
            </a:r>
            <a:r>
              <a:rPr lang="ja-JP" altLang="en-US" dirty="0"/>
              <a:t>）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="" xmlns:a16="http://schemas.microsoft.com/office/drawing/2014/main" id="{89449CDD-37CA-4159-95CA-F42CE6F93A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err="1"/>
              <a:t>fio</a:t>
            </a:r>
            <a:r>
              <a:rPr kumimoji="1" lang="ja-JP" altLang="en-US" dirty="0"/>
              <a:t>によるディスクアクセスのスループット測定</a:t>
            </a:r>
            <a:endParaRPr kumimoji="1" lang="en-US" altLang="ja-JP" dirty="0"/>
          </a:p>
          <a:p>
            <a:pPr>
              <a:buFont typeface="Wingdings" panose="05000000000000000000" pitchFamily="2" charset="2"/>
              <a:buChar char="l"/>
            </a:pPr>
            <a:r>
              <a:rPr lang="ja-JP" altLang="en-US" dirty="0"/>
              <a:t>ストレージバックエンドがディレクトリの場合</a:t>
            </a:r>
            <a:r>
              <a:rPr lang="en-US" altLang="ja-JP" dirty="0"/>
              <a:t>28%</a:t>
            </a:r>
            <a:r>
              <a:rPr lang="ja-JP" altLang="en-US" dirty="0"/>
              <a:t>の性能低下</a:t>
            </a:r>
            <a:endParaRPr lang="en-US" altLang="ja-JP" dirty="0"/>
          </a:p>
          <a:p>
            <a:pPr>
              <a:buFont typeface="Wingdings" panose="05000000000000000000" pitchFamily="2" charset="2"/>
              <a:buChar char="l"/>
            </a:pPr>
            <a:r>
              <a:rPr kumimoji="1" lang="en-US" altLang="ja-JP" dirty="0"/>
              <a:t>ZFS</a:t>
            </a:r>
            <a:r>
              <a:rPr kumimoji="1" lang="ja-JP" altLang="en-US" dirty="0"/>
              <a:t>の場合では，エラーのため測定不能</a:t>
            </a:r>
          </a:p>
        </p:txBody>
      </p:sp>
      <p:pic>
        <p:nvPicPr>
          <p:cNvPr id="5" name="図 4">
            <a:extLst>
              <a:ext uri="{FF2B5EF4-FFF2-40B4-BE49-F238E27FC236}">
                <a16:creationId xmlns="" xmlns:a16="http://schemas.microsoft.com/office/drawing/2014/main" id="{883BD888-3EEB-4491-8BD1-AC22CE6FF1C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99" b="3914"/>
          <a:stretch/>
        </p:blipFill>
        <p:spPr>
          <a:xfrm>
            <a:off x="1829302" y="3096178"/>
            <a:ext cx="5485396" cy="3380822"/>
          </a:xfrm>
          <a:prstGeom prst="rect">
            <a:avLst/>
          </a:prstGeom>
        </p:spPr>
      </p:pic>
      <p:sp>
        <p:nvSpPr>
          <p:cNvPr id="4" name="スライド番号プレースホルダー 3">
            <a:extLst>
              <a:ext uri="{FF2B5EF4-FFF2-40B4-BE49-F238E27FC236}">
                <a16:creationId xmlns="" xmlns:a16="http://schemas.microsoft.com/office/drawing/2014/main" id="{6E638927-CF8F-46B1-9A46-40F4B22E0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22DEB-E1FF-4BEE-A182-437B9452AE5B}" type="slidenum">
              <a:rPr kumimoji="1" lang="ja-JP" altLang="en-US" smtClean="0"/>
              <a:pPr/>
              <a:t>38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1056143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="" xmlns:a16="http://schemas.microsoft.com/office/drawing/2014/main" id="{DE79394E-7F91-47BC-8212-A7551844C7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コンテナ性能評価（</a:t>
            </a:r>
            <a:r>
              <a:rPr lang="en-US" altLang="ja-JP" dirty="0"/>
              <a:t>4</a:t>
            </a:r>
            <a:r>
              <a:rPr lang="ja-JP" altLang="en-US" dirty="0"/>
              <a:t>）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="" xmlns:a16="http://schemas.microsoft.com/office/drawing/2014/main" id="{CB7C504E-E3FE-4419-A253-7DF9F77AB4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Iperf3</a:t>
            </a:r>
            <a:r>
              <a:rPr kumimoji="1" lang="ja-JP" altLang="en-US" dirty="0"/>
              <a:t>による</a:t>
            </a:r>
            <a:r>
              <a:rPr kumimoji="1" lang="en-US" altLang="ja-JP" dirty="0"/>
              <a:t>TCP</a:t>
            </a:r>
            <a:r>
              <a:rPr kumimoji="1" lang="ja-JP" altLang="en-US" dirty="0"/>
              <a:t>スループットの測定</a:t>
            </a:r>
            <a:endParaRPr kumimoji="1" lang="en-US" altLang="ja-JP" dirty="0"/>
          </a:p>
          <a:p>
            <a:pPr>
              <a:buFont typeface="Wingdings" panose="05000000000000000000" pitchFamily="2" charset="2"/>
              <a:buChar char="l"/>
            </a:pPr>
            <a:r>
              <a:rPr lang="en-US" altLang="ja-JP" dirty="0"/>
              <a:t>VM</a:t>
            </a:r>
            <a:r>
              <a:rPr lang="ja-JP" altLang="en-US" dirty="0"/>
              <a:t>内コンテナ利用による性能低下は確認できず</a:t>
            </a:r>
            <a:endParaRPr kumimoji="1" lang="ja-JP" altLang="en-US" dirty="0"/>
          </a:p>
        </p:txBody>
      </p:sp>
      <p:pic>
        <p:nvPicPr>
          <p:cNvPr id="5" name="図 4">
            <a:extLst>
              <a:ext uri="{FF2B5EF4-FFF2-40B4-BE49-F238E27FC236}">
                <a16:creationId xmlns="" xmlns:a16="http://schemas.microsoft.com/office/drawing/2014/main" id="{85BADC42-4087-4B53-8E5F-F4AED7F0407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23" b="2906"/>
          <a:stretch/>
        </p:blipFill>
        <p:spPr>
          <a:xfrm>
            <a:off x="1237306" y="2634396"/>
            <a:ext cx="6669387" cy="3664804"/>
          </a:xfrm>
          <a:prstGeom prst="rect">
            <a:avLst/>
          </a:prstGeom>
        </p:spPr>
      </p:pic>
      <p:sp>
        <p:nvSpPr>
          <p:cNvPr id="4" name="スライド番号プレースホルダー 3">
            <a:extLst>
              <a:ext uri="{FF2B5EF4-FFF2-40B4-BE49-F238E27FC236}">
                <a16:creationId xmlns="" xmlns:a16="http://schemas.microsoft.com/office/drawing/2014/main" id="{7049316D-BC1C-42FC-AC04-D9F4E9950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22DEB-E1FF-4BEE-A182-437B9452AE5B}" type="slidenum">
              <a:rPr kumimoji="1" lang="ja-JP" altLang="en-US" smtClean="0"/>
              <a:pPr/>
              <a:t>39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185180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61" t="1703" r="35595" b="76548"/>
          <a:stretch/>
        </p:blipFill>
        <p:spPr>
          <a:xfrm>
            <a:off x="164379" y="2937681"/>
            <a:ext cx="8863083" cy="3373312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="" xmlns:a16="http://schemas.microsoft.com/office/drawing/2014/main" id="{E8437E22-2934-EC4A-ABD5-23CE4EE5FB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研究背景（</a:t>
            </a:r>
            <a:r>
              <a:rPr lang="en-US" altLang="ja-JP" dirty="0"/>
              <a:t>2</a:t>
            </a:r>
            <a:r>
              <a:rPr lang="ja-JP" altLang="en-US" dirty="0"/>
              <a:t>）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="" xmlns:a16="http://schemas.microsoft.com/office/drawing/2014/main" id="{AF712AEF-EE89-6041-92CC-EC0E669E4D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アクティブ・スタンバイ方式</a:t>
            </a:r>
            <a:endParaRPr lang="en-US" altLang="ja-JP" dirty="0"/>
          </a:p>
          <a:p>
            <a:pPr>
              <a:buFont typeface="Wingdings" pitchFamily="2" charset="2"/>
              <a:buChar char="l"/>
            </a:pPr>
            <a:r>
              <a:rPr lang="ja-JP" altLang="en-US" dirty="0"/>
              <a:t>システムを運用系，待機系に分け，運用系に障害が発生した場合は待機系に切り替え復旧を行う</a:t>
            </a:r>
            <a:endParaRPr lang="en-US" altLang="ja-JP" dirty="0"/>
          </a:p>
          <a:p>
            <a:pPr marL="0" indent="0">
              <a:buNone/>
            </a:pPr>
            <a:endParaRPr lang="en-US" altLang="ja-JP" dirty="0"/>
          </a:p>
          <a:p>
            <a:endParaRPr lang="ja-JP" altLang="en-US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="" xmlns:a16="http://schemas.microsoft.com/office/drawing/2014/main" id="{ADFB2ED3-51B8-4E22-A805-769784C74BB5}"/>
              </a:ext>
            </a:extLst>
          </p:cNvPr>
          <p:cNvSpPr txBox="1"/>
          <p:nvPr/>
        </p:nvSpPr>
        <p:spPr>
          <a:xfrm>
            <a:off x="356034" y="5977467"/>
            <a:ext cx="2084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ja-JP" dirty="0"/>
              <a:t>VM:Virtual Machine</a:t>
            </a:r>
            <a:endParaRPr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="" xmlns:a16="http://schemas.microsoft.com/office/drawing/2014/main" id="{30DEF094-D038-48C2-BF46-437DDF453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22DEB-E1FF-4BEE-A182-437B9452AE5B}" type="slidenum">
              <a:rPr kumimoji="1" lang="ja-JP" altLang="en-US" smtClean="0"/>
              <a:pPr/>
              <a:t>4</a:t>
            </a:fld>
            <a:endParaRPr kumimoji="1" lang="ja-JP" altLang="en-US"/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1" t="56351" r="54167" b="20541"/>
          <a:stretch/>
        </p:blipFill>
        <p:spPr>
          <a:xfrm>
            <a:off x="356034" y="5112495"/>
            <a:ext cx="2133852" cy="923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8713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="" xmlns:a16="http://schemas.microsoft.com/office/drawing/2014/main" id="{F376CE7E-65B8-9442-BD6A-827A513B11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研究背景（</a:t>
            </a:r>
            <a:r>
              <a:rPr lang="en-US" altLang="ja-JP" dirty="0"/>
              <a:t>3</a:t>
            </a:r>
            <a:r>
              <a:rPr lang="ja-JP" altLang="en-US" dirty="0"/>
              <a:t>）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="" xmlns:a16="http://schemas.microsoft.com/office/drawing/2014/main" id="{7D2DDC3B-8F71-3448-B388-09A7CD6906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ウォームスタンバイの問題点</a:t>
            </a:r>
            <a:endParaRPr lang="en-US" altLang="ja-JP" dirty="0"/>
          </a:p>
          <a:p>
            <a:pPr>
              <a:buFont typeface="Wingdings" pitchFamily="2" charset="2"/>
              <a:buChar char="l"/>
            </a:pPr>
            <a:r>
              <a:rPr lang="ja-JP" altLang="en-US" dirty="0"/>
              <a:t>待機系を常時動作する必要があるため，コストがかかる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="" xmlns:a16="http://schemas.microsoft.com/office/drawing/2014/main" id="{99169793-3BAA-4617-887E-B4567DB74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22DEB-E1FF-4BEE-A182-437B9452AE5B}" type="slidenum">
              <a:rPr kumimoji="1" lang="ja-JP" altLang="en-US" smtClean="0"/>
              <a:pPr/>
              <a:t>5</a:t>
            </a:fld>
            <a:endParaRPr kumimoji="1" lang="ja-JP" altLang="en-US"/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77" t="57977" r="37749" b="21429"/>
          <a:stretch/>
        </p:blipFill>
        <p:spPr>
          <a:xfrm>
            <a:off x="312692" y="2792184"/>
            <a:ext cx="8564336" cy="3185283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1" t="56351" r="54167" b="20541"/>
          <a:stretch/>
        </p:blipFill>
        <p:spPr>
          <a:xfrm>
            <a:off x="356034" y="5112495"/>
            <a:ext cx="2133852" cy="923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0300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="" xmlns:a16="http://schemas.microsoft.com/office/drawing/2014/main" id="{60637218-BE40-EF4F-8DCF-B8DC982E0F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研究背景（</a:t>
            </a:r>
            <a:r>
              <a:rPr lang="en-US" altLang="ja-JP" dirty="0"/>
              <a:t>4</a:t>
            </a:r>
            <a:r>
              <a:rPr lang="ja-JP" altLang="en-US" dirty="0"/>
              <a:t>）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="" xmlns:a16="http://schemas.microsoft.com/office/drawing/2014/main" id="{5B92B723-B594-664D-A853-581FAD774F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コールドスタンバイの問題点</a:t>
            </a:r>
            <a:endParaRPr lang="en-US" altLang="ja-JP" dirty="0"/>
          </a:p>
          <a:p>
            <a:pPr>
              <a:buFont typeface="Wingdings" pitchFamily="2" charset="2"/>
              <a:buChar char="l"/>
            </a:pPr>
            <a:r>
              <a:rPr lang="ja-JP" altLang="en-US" dirty="0"/>
              <a:t>復旧時間が長い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="" xmlns:a16="http://schemas.microsoft.com/office/drawing/2014/main" id="{F2759403-7B3C-493B-92C5-AED59F1937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22DEB-E1FF-4BEE-A182-437B9452AE5B}" type="slidenum">
              <a:rPr kumimoji="1" lang="ja-JP" altLang="en-US" smtClean="0"/>
              <a:pPr/>
              <a:t>6</a:t>
            </a:fld>
            <a:endParaRPr kumimoji="1" lang="ja-JP" altLang="en-US"/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48" t="31072" r="35357" b="47738"/>
          <a:stretch/>
        </p:blipFill>
        <p:spPr>
          <a:xfrm>
            <a:off x="134211" y="2865666"/>
            <a:ext cx="8930811" cy="3257548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1" t="56351" r="54167" b="20541"/>
          <a:stretch/>
        </p:blipFill>
        <p:spPr>
          <a:xfrm>
            <a:off x="356034" y="5112495"/>
            <a:ext cx="2133852" cy="923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6431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="" xmlns:a16="http://schemas.microsoft.com/office/drawing/2014/main" id="{1680CAF0-73CF-E54B-9C0B-FD80325F8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研究背景（</a:t>
            </a:r>
            <a:r>
              <a:rPr lang="en-US" altLang="ja-JP" dirty="0"/>
              <a:t>4</a:t>
            </a:r>
            <a:r>
              <a:rPr lang="ja-JP" altLang="en-US" dirty="0"/>
              <a:t>）</a:t>
            </a:r>
          </a:p>
        </p:txBody>
      </p:sp>
      <p:graphicFrame>
        <p:nvGraphicFramePr>
          <p:cNvPr id="4" name="表 4">
            <a:extLst>
              <a:ext uri="{FF2B5EF4-FFF2-40B4-BE49-F238E27FC236}">
                <a16:creationId xmlns="" xmlns:a16="http://schemas.microsoft.com/office/drawing/2014/main" id="{D4579310-8E53-FA41-83E8-7A9F57815A9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74273837"/>
              </p:ext>
            </p:extLst>
          </p:nvPr>
        </p:nvGraphicFramePr>
        <p:xfrm>
          <a:off x="822963" y="2285625"/>
          <a:ext cx="7543797" cy="15181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14599">
                  <a:extLst>
                    <a:ext uri="{9D8B030D-6E8A-4147-A177-3AD203B41FA5}">
                      <a16:colId xmlns="" xmlns:a16="http://schemas.microsoft.com/office/drawing/2014/main" val="683285811"/>
                    </a:ext>
                  </a:extLst>
                </a:gridCol>
                <a:gridCol w="2514599">
                  <a:extLst>
                    <a:ext uri="{9D8B030D-6E8A-4147-A177-3AD203B41FA5}">
                      <a16:colId xmlns="" xmlns:a16="http://schemas.microsoft.com/office/drawing/2014/main" val="1124612489"/>
                    </a:ext>
                  </a:extLst>
                </a:gridCol>
                <a:gridCol w="2514599">
                  <a:extLst>
                    <a:ext uri="{9D8B030D-6E8A-4147-A177-3AD203B41FA5}">
                      <a16:colId xmlns="" xmlns:a16="http://schemas.microsoft.com/office/drawing/2014/main" val="2758401340"/>
                    </a:ext>
                  </a:extLst>
                </a:gridCol>
              </a:tblGrid>
              <a:tr h="506054">
                <a:tc>
                  <a:txBody>
                    <a:bodyPr/>
                    <a:lstStyle/>
                    <a:p>
                      <a:r>
                        <a:rPr kumimoji="1" lang="ja-JP" altLang="en-US" sz="2100" dirty="0"/>
                        <a:t>待機系の状態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kumimoji="1" lang="ja-JP" altLang="en-US" sz="2100" dirty="0"/>
                        <a:t>コスト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kumimoji="1" lang="ja-JP" altLang="en-US" sz="2100" dirty="0"/>
                        <a:t>復旧の速さ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="" xmlns:a16="http://schemas.microsoft.com/office/drawing/2014/main" val="325463337"/>
                  </a:ext>
                </a:extLst>
              </a:tr>
              <a:tr h="506054">
                <a:tc>
                  <a:txBody>
                    <a:bodyPr/>
                    <a:lstStyle/>
                    <a:p>
                      <a:r>
                        <a:rPr kumimoji="1" lang="ja-JP" altLang="en-US" sz="2100" dirty="0"/>
                        <a:t>ウォームスタンバイ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kumimoji="1" lang="ja-JP" altLang="en-US" sz="2100" dirty="0"/>
                        <a:t>高い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kumimoji="1" lang="ja-JP" altLang="en-US" sz="2100" dirty="0"/>
                        <a:t>速い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="" xmlns:a16="http://schemas.microsoft.com/office/drawing/2014/main" val="280380914"/>
                  </a:ext>
                </a:extLst>
              </a:tr>
              <a:tr h="506054">
                <a:tc>
                  <a:txBody>
                    <a:bodyPr/>
                    <a:lstStyle/>
                    <a:p>
                      <a:r>
                        <a:rPr kumimoji="1" lang="ja-JP" altLang="en-US" sz="2100" dirty="0"/>
                        <a:t>コールドスタンバイ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kumimoji="1" lang="ja-JP" altLang="en-US" sz="2100" dirty="0"/>
                        <a:t>低い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kumimoji="1" lang="ja-JP" altLang="en-US" sz="2100" dirty="0"/>
                        <a:t>遅い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="" xmlns:a16="http://schemas.microsoft.com/office/drawing/2014/main" val="3876564615"/>
                  </a:ext>
                </a:extLst>
              </a:tr>
            </a:tbl>
          </a:graphicData>
        </a:graphic>
      </p:graphicFrame>
      <p:sp>
        <p:nvSpPr>
          <p:cNvPr id="6" name="テキスト ボックス 5">
            <a:extLst>
              <a:ext uri="{FF2B5EF4-FFF2-40B4-BE49-F238E27FC236}">
                <a16:creationId xmlns="" xmlns:a16="http://schemas.microsoft.com/office/drawing/2014/main" id="{4E7DB0DE-11BA-3A4E-9027-C4D97210020E}"/>
              </a:ext>
            </a:extLst>
          </p:cNvPr>
          <p:cNvSpPr txBox="1"/>
          <p:nvPr/>
        </p:nvSpPr>
        <p:spPr>
          <a:xfrm>
            <a:off x="800101" y="4174069"/>
            <a:ext cx="7543798" cy="438582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ja-JP" altLang="en-US" sz="2400" b="1" dirty="0">
                <a:latin typeface="+mn-ea"/>
              </a:rPr>
              <a:t>コストと復旧の速さがトレードオフ</a:t>
            </a:r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="" xmlns:a16="http://schemas.microsoft.com/office/drawing/2014/main" id="{0A1EFEB3-4065-4BFE-B0E2-2526B2424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22DEB-E1FF-4BEE-A182-437B9452AE5B}" type="slidenum">
              <a:rPr kumimoji="1" lang="ja-JP" altLang="en-US" smtClean="0"/>
              <a:pPr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085927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="" xmlns:a16="http://schemas.microsoft.com/office/drawing/2014/main" id="{132D21FA-E66E-4CF1-AF43-073D8D6C9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関連研究（</a:t>
            </a:r>
            <a:r>
              <a:rPr kumimoji="1" lang="en-US" altLang="ja-JP" dirty="0"/>
              <a:t>1</a:t>
            </a:r>
            <a:r>
              <a:rPr kumimoji="1" lang="ja-JP" altLang="en-US" dirty="0"/>
              <a:t>）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="" xmlns:a16="http://schemas.microsoft.com/office/drawing/2014/main" id="{7EAD23FF-A2EA-45F9-8027-ED9E7227C1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60" y="1757136"/>
            <a:ext cx="7543800" cy="4023360"/>
          </a:xfrm>
        </p:spPr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kumimoji="1" lang="en-US" altLang="ja-JP" dirty="0" err="1"/>
              <a:t>Picocenter</a:t>
            </a:r>
            <a:endParaRPr kumimoji="1" lang="en-US" altLang="ja-JP" dirty="0"/>
          </a:p>
          <a:p>
            <a:pPr lvl="1">
              <a:buFont typeface="Wingdings" panose="05000000000000000000" pitchFamily="2" charset="2"/>
              <a:buChar char="l"/>
            </a:pPr>
            <a:r>
              <a:rPr kumimoji="1" lang="ja-JP" altLang="en-US" dirty="0"/>
              <a:t>長期間実行されるが，ほとんど使用</a:t>
            </a:r>
            <a:r>
              <a:rPr lang="ja-JP" altLang="en-US" dirty="0"/>
              <a:t>されないサービスを</a:t>
            </a:r>
            <a:endParaRPr lang="en-US" altLang="ja-JP" dirty="0"/>
          </a:p>
          <a:p>
            <a:pPr marL="201168" lvl="1" indent="0">
              <a:buNone/>
            </a:pPr>
            <a:r>
              <a:rPr lang="en-US" altLang="ja-JP" dirty="0"/>
              <a:t>VM</a:t>
            </a:r>
            <a:r>
              <a:rPr lang="ja-JP" altLang="en-US" dirty="0"/>
              <a:t>内コンテナを用いて実行する</a:t>
            </a:r>
            <a:endParaRPr lang="en-US" altLang="ja-JP" dirty="0"/>
          </a:p>
          <a:p>
            <a:pPr lvl="1">
              <a:buFont typeface="Wingdings" panose="05000000000000000000" pitchFamily="2" charset="2"/>
              <a:buChar char="l"/>
            </a:pPr>
            <a:r>
              <a:rPr kumimoji="1" lang="ja-JP" altLang="en-US" dirty="0"/>
              <a:t>サービスの要求があるまでは，コンテナごとストレージに退避させる</a:t>
            </a:r>
            <a:endParaRPr kumimoji="1" lang="en-US" altLang="ja-JP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="" xmlns:a16="http://schemas.microsoft.com/office/drawing/2014/main" id="{25C2E83B-66B5-4EC5-BB62-141542EEA373}"/>
              </a:ext>
            </a:extLst>
          </p:cNvPr>
          <p:cNvSpPr txBox="1"/>
          <p:nvPr/>
        </p:nvSpPr>
        <p:spPr>
          <a:xfrm>
            <a:off x="0" y="6271314"/>
            <a:ext cx="861752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 dirty="0">
                <a:solidFill>
                  <a:schemeClr val="bg1"/>
                </a:solidFill>
              </a:rPr>
              <a:t>Zhang, Liang and Litton, James and </a:t>
            </a:r>
            <a:r>
              <a:rPr kumimoji="1" lang="en-US" altLang="ja-JP" sz="1100" dirty="0" err="1">
                <a:solidFill>
                  <a:schemeClr val="bg1"/>
                </a:solidFill>
              </a:rPr>
              <a:t>Cangialosi</a:t>
            </a:r>
            <a:r>
              <a:rPr kumimoji="1" lang="en-US" altLang="ja-JP" sz="1100" dirty="0">
                <a:solidFill>
                  <a:schemeClr val="bg1"/>
                </a:solidFill>
              </a:rPr>
              <a:t>, Frank and Benson, Theophilus and Levin, Dave and </a:t>
            </a:r>
            <a:r>
              <a:rPr kumimoji="1" lang="en-US" altLang="ja-JP" sz="1100" dirty="0" err="1">
                <a:solidFill>
                  <a:schemeClr val="bg1"/>
                </a:solidFill>
              </a:rPr>
              <a:t>Mislove</a:t>
            </a:r>
            <a:r>
              <a:rPr kumimoji="1" lang="en-US" altLang="ja-JP" sz="1100" dirty="0">
                <a:solidFill>
                  <a:schemeClr val="bg1"/>
                </a:solidFill>
              </a:rPr>
              <a:t>, Alan,"</a:t>
            </a:r>
            <a:r>
              <a:rPr kumimoji="1" lang="en-US" altLang="ja-JP" sz="1100" dirty="0" err="1">
                <a:solidFill>
                  <a:schemeClr val="bg1"/>
                </a:solidFill>
              </a:rPr>
              <a:t>Picocenter</a:t>
            </a:r>
            <a:r>
              <a:rPr kumimoji="1" lang="en-US" altLang="ja-JP" sz="1100" dirty="0">
                <a:solidFill>
                  <a:schemeClr val="bg1"/>
                </a:solidFill>
              </a:rPr>
              <a:t>: Supporting Long-lived, Mostly-idle Applications in Cloud </a:t>
            </a:r>
            <a:r>
              <a:rPr kumimoji="1" lang="en-US" altLang="ja-JP" sz="1100" dirty="0" err="1">
                <a:solidFill>
                  <a:schemeClr val="bg1"/>
                </a:solidFill>
              </a:rPr>
              <a:t>Environments",Proceedings</a:t>
            </a:r>
            <a:r>
              <a:rPr kumimoji="1" lang="en-US" altLang="ja-JP" sz="1100" dirty="0">
                <a:solidFill>
                  <a:schemeClr val="bg1"/>
                </a:solidFill>
              </a:rPr>
              <a:t> of the Eleventh European Conference on Computer </a:t>
            </a:r>
            <a:r>
              <a:rPr kumimoji="1" lang="en-US" altLang="ja-JP" sz="1100" dirty="0" err="1">
                <a:solidFill>
                  <a:schemeClr val="bg1"/>
                </a:solidFill>
              </a:rPr>
              <a:t>Systems,EuroSys</a:t>
            </a:r>
            <a:r>
              <a:rPr kumimoji="1" lang="en-US" altLang="ja-JP" sz="1100" dirty="0">
                <a:solidFill>
                  <a:schemeClr val="bg1"/>
                </a:solidFill>
              </a:rPr>
              <a:t> ‘16, pp.37:1--37:16</a:t>
            </a:r>
            <a:endParaRPr kumimoji="1" lang="ja-JP" altLang="en-US" sz="1100" dirty="0">
              <a:solidFill>
                <a:schemeClr val="bg1"/>
              </a:solidFill>
            </a:endParaRPr>
          </a:p>
        </p:txBody>
      </p:sp>
      <p:pic>
        <p:nvPicPr>
          <p:cNvPr id="6" name="図 5">
            <a:extLst>
              <a:ext uri="{FF2B5EF4-FFF2-40B4-BE49-F238E27FC236}">
                <a16:creationId xmlns="" xmlns:a16="http://schemas.microsoft.com/office/drawing/2014/main" id="{36E49073-9085-47A6-BC83-C5AA52CF114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8" t="4163"/>
          <a:stretch/>
        </p:blipFill>
        <p:spPr>
          <a:xfrm>
            <a:off x="423949" y="3143657"/>
            <a:ext cx="8341821" cy="3104573"/>
          </a:xfrm>
          <a:prstGeom prst="rect">
            <a:avLst/>
          </a:prstGeom>
        </p:spPr>
      </p:pic>
      <p:sp>
        <p:nvSpPr>
          <p:cNvPr id="5" name="スライド番号プレースホルダー 4">
            <a:extLst>
              <a:ext uri="{FF2B5EF4-FFF2-40B4-BE49-F238E27FC236}">
                <a16:creationId xmlns="" xmlns:a16="http://schemas.microsoft.com/office/drawing/2014/main" id="{2F9F9A9B-3EB4-4FE1-A125-38D5A89587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22DEB-E1FF-4BEE-A182-437B9452AE5B}" type="slidenum">
              <a:rPr kumimoji="1" lang="ja-JP" altLang="en-US" smtClean="0"/>
              <a:pPr/>
              <a:t>8</a:t>
            </a:fld>
            <a:endParaRPr kumimoji="1" lang="ja-JP" altLang="en-US"/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081" r="20270" b="65000"/>
          <a:stretch/>
        </p:blipFill>
        <p:spPr>
          <a:xfrm>
            <a:off x="117987" y="5800271"/>
            <a:ext cx="3237849" cy="471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5232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="" xmlns:a16="http://schemas.microsoft.com/office/drawing/2014/main" id="{09BFE5B6-6CDE-47AB-93F1-578EA3EE5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関連研究（</a:t>
            </a:r>
            <a:r>
              <a:rPr lang="en-US" altLang="ja-JP" dirty="0"/>
              <a:t>2</a:t>
            </a:r>
            <a:r>
              <a:rPr lang="ja-JP" altLang="en-US" dirty="0"/>
              <a:t>）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="" xmlns:a16="http://schemas.microsoft.com/office/drawing/2014/main" id="{6FBA5505-0C88-42DE-BD37-637189F6D1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en-US" altLang="ja-JP" dirty="0" err="1"/>
              <a:t>FlexCapsule</a:t>
            </a:r>
            <a:endParaRPr lang="en-US" altLang="ja-JP" dirty="0"/>
          </a:p>
          <a:p>
            <a:pPr lvl="1">
              <a:buFont typeface="Wingdings" panose="05000000000000000000" pitchFamily="2" charset="2"/>
              <a:buChar char="l"/>
            </a:pPr>
            <a:r>
              <a:rPr lang="en-US" altLang="ja-JP" dirty="0"/>
              <a:t>VM</a:t>
            </a:r>
            <a:r>
              <a:rPr lang="ja-JP" altLang="en-US" dirty="0"/>
              <a:t>内で複数の軽量化した</a:t>
            </a:r>
            <a:r>
              <a:rPr lang="en-US" altLang="ja-JP" dirty="0"/>
              <a:t>VM</a:t>
            </a:r>
            <a:r>
              <a:rPr lang="ja-JP" altLang="en-US" dirty="0"/>
              <a:t>を用いてサービスを</a:t>
            </a:r>
            <a:r>
              <a:rPr lang="ja-JP" altLang="en-US" dirty="0" smtClean="0"/>
              <a:t>提供</a:t>
            </a:r>
            <a:endParaRPr lang="en-US" altLang="ja-JP" dirty="0"/>
          </a:p>
          <a:p>
            <a:pPr lvl="1">
              <a:buFont typeface="Wingdings" panose="05000000000000000000" pitchFamily="2" charset="2"/>
              <a:buChar char="l"/>
            </a:pPr>
            <a:r>
              <a:rPr lang="en-US" altLang="ja-JP" dirty="0"/>
              <a:t>VM</a:t>
            </a:r>
            <a:r>
              <a:rPr lang="ja-JP" altLang="en-US" dirty="0"/>
              <a:t>内で</a:t>
            </a:r>
            <a:r>
              <a:rPr lang="en-US" altLang="ja-JP" dirty="0"/>
              <a:t>VM</a:t>
            </a:r>
            <a:r>
              <a:rPr lang="ja-JP" altLang="en-US" dirty="0"/>
              <a:t>を利用するため，オーバヘッドが大きい</a:t>
            </a:r>
          </a:p>
          <a:p>
            <a:endParaRPr kumimoji="1" lang="ja-JP" altLang="en-US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="" xmlns:a16="http://schemas.microsoft.com/office/drawing/2014/main" id="{EF61986E-F561-4C95-935B-B5ED414FEAC2}"/>
              </a:ext>
            </a:extLst>
          </p:cNvPr>
          <p:cNvSpPr txBox="1"/>
          <p:nvPr/>
        </p:nvSpPr>
        <p:spPr>
          <a:xfrm>
            <a:off x="0" y="6386730"/>
            <a:ext cx="82838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200" dirty="0">
                <a:solidFill>
                  <a:schemeClr val="bg1"/>
                </a:solidFill>
              </a:rPr>
              <a:t>K. Kourai and K. </a:t>
            </a:r>
            <a:r>
              <a:rPr lang="en-US" altLang="ja-JP" sz="1200" dirty="0" err="1">
                <a:solidFill>
                  <a:schemeClr val="bg1"/>
                </a:solidFill>
              </a:rPr>
              <a:t>Sannomiya</a:t>
            </a:r>
            <a:r>
              <a:rPr lang="en-US" altLang="ja-JP" sz="1200" dirty="0">
                <a:solidFill>
                  <a:schemeClr val="bg1"/>
                </a:solidFill>
              </a:rPr>
              <a:t>, "Seamless and Secure Application Consolidation for Optimizing Instance Deployment in Clouds,“</a:t>
            </a:r>
          </a:p>
          <a:p>
            <a:r>
              <a:rPr lang="en-US" altLang="ja-JP" sz="1200" i="1" dirty="0">
                <a:solidFill>
                  <a:schemeClr val="bg1"/>
                </a:solidFill>
              </a:rPr>
              <a:t>2016 IEEE International Conference on Cloud Computing Technology and Science (</a:t>
            </a:r>
            <a:r>
              <a:rPr lang="en-US" altLang="ja-JP" sz="1200" i="1" dirty="0" err="1">
                <a:solidFill>
                  <a:schemeClr val="bg1"/>
                </a:solidFill>
              </a:rPr>
              <a:t>CloudCom</a:t>
            </a:r>
            <a:r>
              <a:rPr lang="en-US" altLang="ja-JP" sz="1200" i="1" dirty="0">
                <a:solidFill>
                  <a:schemeClr val="bg1"/>
                </a:solidFill>
              </a:rPr>
              <a:t>)</a:t>
            </a:r>
            <a:r>
              <a:rPr lang="en-US" altLang="ja-JP" sz="1200" dirty="0">
                <a:solidFill>
                  <a:schemeClr val="bg1"/>
                </a:solidFill>
              </a:rPr>
              <a:t>, Luxembourg City, 2016, pp. 318-325.</a:t>
            </a:r>
            <a:endParaRPr kumimoji="1" lang="ja-JP" altLang="en-US" sz="1200" dirty="0">
              <a:solidFill>
                <a:schemeClr val="bg1"/>
              </a:solidFill>
            </a:endParaRPr>
          </a:p>
        </p:txBody>
      </p:sp>
      <p:pic>
        <p:nvPicPr>
          <p:cNvPr id="7" name="図 6">
            <a:extLst>
              <a:ext uri="{FF2B5EF4-FFF2-40B4-BE49-F238E27FC236}">
                <a16:creationId xmlns="" xmlns:a16="http://schemas.microsoft.com/office/drawing/2014/main" id="{E58BD85A-D198-4D89-9DA0-E6E749EF95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07" y="2923309"/>
            <a:ext cx="8966585" cy="3463421"/>
          </a:xfrm>
          <a:prstGeom prst="rect">
            <a:avLst/>
          </a:prstGeom>
        </p:spPr>
      </p:pic>
      <p:sp>
        <p:nvSpPr>
          <p:cNvPr id="5" name="スライド番号プレースホルダー 4">
            <a:extLst>
              <a:ext uri="{FF2B5EF4-FFF2-40B4-BE49-F238E27FC236}">
                <a16:creationId xmlns="" xmlns:a16="http://schemas.microsoft.com/office/drawing/2014/main" id="{34463335-FD63-4625-92CF-6741C953C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22DEB-E1FF-4BEE-A182-437B9452AE5B}" type="slidenum">
              <a:rPr kumimoji="1" lang="ja-JP" altLang="en-US" smtClean="0"/>
              <a:pPr/>
              <a:t>9</a:t>
            </a:fld>
            <a:endParaRPr kumimoji="1" lang="ja-JP" altLang="en-US" dirty="0"/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61" t="24216" r="22265" b="67143"/>
          <a:stretch/>
        </p:blipFill>
        <p:spPr>
          <a:xfrm>
            <a:off x="691116" y="5869094"/>
            <a:ext cx="1785462" cy="313739"/>
          </a:xfrm>
          <a:prstGeom prst="rect">
            <a:avLst/>
          </a:prstGeom>
          <a:ln w="25400" cap="sq">
            <a:solidFill>
              <a:srgbClr val="000000"/>
            </a:solidFill>
            <a:miter lim="800000"/>
          </a:ln>
          <a:effectLst>
            <a:outerShdw sx="1000" sy="1000" algn="tl" rotWithShape="0">
              <a:srgbClr val="000000"/>
            </a:outerShdw>
          </a:effectLst>
        </p:spPr>
      </p:pic>
    </p:spTree>
    <p:extLst>
      <p:ext uri="{BB962C8B-B14F-4D97-AF65-F5344CB8AC3E}">
        <p14:creationId xmlns:p14="http://schemas.microsoft.com/office/powerpoint/2010/main" val="3744471788"/>
      </p:ext>
    </p:extLst>
  </p:cSld>
  <p:clrMapOvr>
    <a:masterClrMapping/>
  </p:clrMapOvr>
</p:sld>
</file>

<file path=ppt/theme/theme1.xml><?xml version="1.0" encoding="utf-8"?>
<a:theme xmlns:a="http://schemas.openxmlformats.org/drawingml/2006/main" name="レトロスペクト">
  <a:themeElements>
    <a:clrScheme name="レトロスペクト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レトロスペク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レトロスペクト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1086</TotalTime>
  <Words>1404</Words>
  <Application>Microsoft Macintosh PowerPoint</Application>
  <PresentationFormat>画面に合わせる (4:3)</PresentationFormat>
  <Paragraphs>262</Paragraphs>
  <Slides>39</Slides>
  <Notes>7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39</vt:i4>
      </vt:variant>
    </vt:vector>
  </HeadingPairs>
  <TitlesOfParts>
    <vt:vector size="45" baseType="lpstr">
      <vt:lpstr>Calibri</vt:lpstr>
      <vt:lpstr>Calibri Light</vt:lpstr>
      <vt:lpstr>ＭＳ Ｐゴシック</vt:lpstr>
      <vt:lpstr>Wingdings</vt:lpstr>
      <vt:lpstr>游ゴシック</vt:lpstr>
      <vt:lpstr>レトロスペクト</vt:lpstr>
      <vt:lpstr>クラウドにおけるVM内コンテナを用いた低コストで迅速な自動障害復旧</vt:lpstr>
      <vt:lpstr>文献情報</vt:lpstr>
      <vt:lpstr>研究背景（1）</vt:lpstr>
      <vt:lpstr>研究背景（2）</vt:lpstr>
      <vt:lpstr>研究背景（3）</vt:lpstr>
      <vt:lpstr>研究背景（4）</vt:lpstr>
      <vt:lpstr>研究背景（4）</vt:lpstr>
      <vt:lpstr>関連研究（1）</vt:lpstr>
      <vt:lpstr>関連研究（2）</vt:lpstr>
      <vt:lpstr>研究目的</vt:lpstr>
      <vt:lpstr>提案システム概要（1）</vt:lpstr>
      <vt:lpstr>提案システム概要（2）</vt:lpstr>
      <vt:lpstr>提案システム概要（3）</vt:lpstr>
      <vt:lpstr>提案システム概要（4）</vt:lpstr>
      <vt:lpstr>提案システム概要（5）</vt:lpstr>
      <vt:lpstr>障害検知（1）</vt:lpstr>
      <vt:lpstr>障害検知（2）</vt:lpstr>
      <vt:lpstr>障害検知（3）</vt:lpstr>
      <vt:lpstr>障害検知（4）</vt:lpstr>
      <vt:lpstr>障害復旧（1）</vt:lpstr>
      <vt:lpstr>障害復旧（2）</vt:lpstr>
      <vt:lpstr>実験環境（1）</vt:lpstr>
      <vt:lpstr>実験環境（2）</vt:lpstr>
      <vt:lpstr>実験環境（3）</vt:lpstr>
      <vt:lpstr>実験結果（1）</vt:lpstr>
      <vt:lpstr>実験結果（2）</vt:lpstr>
      <vt:lpstr>実験結果（3）</vt:lpstr>
      <vt:lpstr>実験結果（4）</vt:lpstr>
      <vt:lpstr>マイグレーション性能評価(1)</vt:lpstr>
      <vt:lpstr>マイグレーション性能評価(2)</vt:lpstr>
      <vt:lpstr>まとめ</vt:lpstr>
      <vt:lpstr>不明点，疑問点</vt:lpstr>
      <vt:lpstr>PowerPoint プレゼンテーション</vt:lpstr>
      <vt:lpstr>障害検知（ホスト）</vt:lpstr>
      <vt:lpstr>障害検知（クラウド）</vt:lpstr>
      <vt:lpstr>コンテナ性能評価（1）</vt:lpstr>
      <vt:lpstr>コンテナ性能評価（2）</vt:lpstr>
      <vt:lpstr>コンテナ性能評価（3）</vt:lpstr>
      <vt:lpstr>コンテナ性能評価（4）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鈴木洸太</dc:creator>
  <cp:lastModifiedBy>Microsoft Office ユーザー</cp:lastModifiedBy>
  <cp:revision>122</cp:revision>
  <dcterms:created xsi:type="dcterms:W3CDTF">2019-04-27T13:01:13Z</dcterms:created>
  <dcterms:modified xsi:type="dcterms:W3CDTF">2019-05-08T03:04:32Z</dcterms:modified>
</cp:coreProperties>
</file>